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sldIdLst>
    <p:sldId id="256" r:id="rId2"/>
    <p:sldId id="257" r:id="rId3"/>
    <p:sldId id="269" r:id="rId4"/>
    <p:sldId id="277" r:id="rId5"/>
    <p:sldId id="276" r:id="rId6"/>
    <p:sldId id="262" r:id="rId7"/>
    <p:sldId id="263" r:id="rId8"/>
    <p:sldId id="265" r:id="rId9"/>
    <p:sldId id="260" r:id="rId10"/>
    <p:sldId id="264" r:id="rId11"/>
    <p:sldId id="266" r:id="rId12"/>
    <p:sldId id="267" r:id="rId13"/>
    <p:sldId id="270" r:id="rId14"/>
    <p:sldId id="268" r:id="rId15"/>
    <p:sldId id="271" r:id="rId16"/>
    <p:sldId id="273" r:id="rId17"/>
    <p:sldId id="274" r:id="rId18"/>
    <p:sldId id="275" r:id="rId19"/>
    <p:sldId id="279" r:id="rId20"/>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4"/>
    <p:restoredTop sz="95063"/>
  </p:normalViewPr>
  <p:slideViewPr>
    <p:cSldViewPr>
      <p:cViewPr varScale="1">
        <p:scale>
          <a:sx n="90" d="100"/>
          <a:sy n="90" d="100"/>
        </p:scale>
        <p:origin x="1728" y="192"/>
      </p:cViewPr>
      <p:guideLst>
        <p:guide orient="horz" pos="2160"/>
        <p:guide pos="2880"/>
      </p:guideLst>
    </p:cSldViewPr>
  </p:slideViewPr>
  <p:notesTextViewPr>
    <p:cViewPr>
      <p:scale>
        <a:sx n="45" d="100"/>
        <a:sy n="45" d="100"/>
      </p:scale>
      <p:origin x="0" y="0"/>
    </p:cViewPr>
  </p:notesTextViewPr>
  <p:sorterViewPr>
    <p:cViewPr>
      <p:scale>
        <a:sx n="66" d="100"/>
        <a:sy n="66" d="100"/>
      </p:scale>
      <p:origin x="0" y="0"/>
    </p:cViewPr>
  </p:sorterViewPr>
  <p:notesViewPr>
    <p:cSldViewPr>
      <p:cViewPr>
        <p:scale>
          <a:sx n="62" d="100"/>
          <a:sy n="62" d="100"/>
        </p:scale>
        <p:origin x="3264" y="4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BAC379C3-AF2D-EB4D-A19E-BE29246793FC}" type="datetimeFigureOut">
              <a:rPr lang="en-US" smtClean="0"/>
              <a:t>12/27/22</a:t>
            </a:fld>
            <a:endParaRPr lang="en-US"/>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BF32FE42-6EF7-6F49-9BBB-2175BBE6576D}" type="slidenum">
              <a:rPr lang="en-US" smtClean="0"/>
              <a:t>‹#›</a:t>
            </a:fld>
            <a:endParaRPr lang="en-US"/>
          </a:p>
        </p:txBody>
      </p:sp>
    </p:spTree>
    <p:extLst>
      <p:ext uri="{BB962C8B-B14F-4D97-AF65-F5344CB8AC3E}">
        <p14:creationId xmlns:p14="http://schemas.microsoft.com/office/powerpoint/2010/main" val="2077266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32FE42-6EF7-6F49-9BBB-2175BBE6576D}" type="slidenum">
              <a:rPr lang="en-US" smtClean="0"/>
              <a:t>1</a:t>
            </a:fld>
            <a:endParaRPr lang="en-US"/>
          </a:p>
        </p:txBody>
      </p:sp>
    </p:spTree>
    <p:extLst>
      <p:ext uri="{BB962C8B-B14F-4D97-AF65-F5344CB8AC3E}">
        <p14:creationId xmlns:p14="http://schemas.microsoft.com/office/powerpoint/2010/main" val="710862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32FE42-6EF7-6F49-9BBB-2175BBE6576D}" type="slidenum">
              <a:rPr lang="en-US" smtClean="0"/>
              <a:t>12</a:t>
            </a:fld>
            <a:endParaRPr lang="en-US"/>
          </a:p>
        </p:txBody>
      </p:sp>
    </p:spTree>
    <p:extLst>
      <p:ext uri="{BB962C8B-B14F-4D97-AF65-F5344CB8AC3E}">
        <p14:creationId xmlns:p14="http://schemas.microsoft.com/office/powerpoint/2010/main" val="141957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13</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9E2C24-1099-8B48-A5D1-8E89D0F2DEB1}" type="slidenum">
              <a:rPr lang="en-US" smtClean="0"/>
              <a:t>15</a:t>
            </a:fld>
            <a:endParaRPr lang="en-US"/>
          </a:p>
        </p:txBody>
      </p:sp>
    </p:spTree>
    <p:extLst>
      <p:ext uri="{BB962C8B-B14F-4D97-AF65-F5344CB8AC3E}">
        <p14:creationId xmlns:p14="http://schemas.microsoft.com/office/powerpoint/2010/main" val="13941249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16</a:t>
            </a:fld>
            <a:endParaRPr lang="en-US"/>
          </a:p>
        </p:txBody>
      </p:sp>
    </p:spTree>
    <p:extLst>
      <p:ext uri="{BB962C8B-B14F-4D97-AF65-F5344CB8AC3E}">
        <p14:creationId xmlns:p14="http://schemas.microsoft.com/office/powerpoint/2010/main" val="631481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17</a:t>
            </a:fld>
            <a:endParaRPr lang="en-US"/>
          </a:p>
        </p:txBody>
      </p:sp>
    </p:spTree>
    <p:extLst>
      <p:ext uri="{BB962C8B-B14F-4D97-AF65-F5344CB8AC3E}">
        <p14:creationId xmlns:p14="http://schemas.microsoft.com/office/powerpoint/2010/main" val="3099038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98488" y="120650"/>
            <a:ext cx="5894387" cy="4419600"/>
          </a:xfrm>
        </p:spPr>
      </p:sp>
      <p:sp>
        <p:nvSpPr>
          <p:cNvPr id="3" name="Notes Placeholder 2"/>
          <p:cNvSpPr>
            <a:spLocks noGrp="1"/>
          </p:cNvSpPr>
          <p:nvPr>
            <p:ph type="body" idx="1"/>
          </p:nvPr>
        </p:nvSpPr>
        <p:spPr>
          <a:xfrm>
            <a:off x="196850" y="4613209"/>
            <a:ext cx="6705600" cy="4499041"/>
          </a:xfrm>
        </p:spPr>
        <p:txBody>
          <a:bodyPr/>
          <a:lstStyle/>
          <a:p>
            <a:r>
              <a:rPr lang="en-US" sz="900" dirty="0"/>
              <a:t>The title “judge” makes us think of someone who determines guilt or innocence in a court case.  But the Hebrew word here is </a:t>
            </a:r>
            <a:r>
              <a:rPr lang="en-US" sz="900" i="1" dirty="0"/>
              <a:t> </a:t>
            </a:r>
            <a:r>
              <a:rPr lang="en-US" sz="900" i="1" dirty="0" err="1"/>
              <a:t>shaphat</a:t>
            </a:r>
            <a:r>
              <a:rPr lang="en-US" sz="900" dirty="0"/>
              <a:t> &lt;199&gt; which means “to pronounce sentence (for or against)” and in the broader sense has to do with ruling and leadership   In the broader since, it means to lead or rule.  I have found that people are frequently interested in salvation but care nothing at all about the idea of obedience.  The book of Judges is all about that.  We want God’s mercy but protest His judgment.  There is</a:t>
            </a:r>
            <a:r>
              <a:rPr lang="en-US" sz="900" baseline="0" dirty="0"/>
              <a:t> a stark contrast between the moods of the books of Joshua and Judges.  The symphony is sweet and pure as Joshua closes</a:t>
            </a:r>
            <a:r>
              <a:rPr lang="en-US" sz="900" dirty="0"/>
              <a:t>. L</a:t>
            </a:r>
            <a:r>
              <a:rPr lang="en-US" sz="900" baseline="0" dirty="0"/>
              <a:t>isten to the melody: “I</a:t>
            </a:r>
            <a:r>
              <a:rPr lang="en-US" sz="900" b="0" i="0" u="none" strike="noStrike" kern="1200" dirty="0">
                <a:solidFill>
                  <a:schemeClr val="tx1"/>
                </a:solidFill>
                <a:effectLst/>
              </a:rPr>
              <a:t>srael served the Lord all the days of Joshua, and all the days of the elders who outlived Joshua and had known all the work that the Lord did for Israel” (Josh. 24:31).  </a:t>
            </a:r>
            <a:r>
              <a:rPr lang="en-US" sz="900" dirty="0"/>
              <a:t>O</a:t>
            </a:r>
            <a:r>
              <a:rPr lang="en-US" sz="900" b="0" i="0" u="none" strike="noStrike" kern="1200" dirty="0">
                <a:solidFill>
                  <a:schemeClr val="tx1"/>
                </a:solidFill>
                <a:effectLst/>
              </a:rPr>
              <a:t>n the other hand, Judges begins and ends with bitter notes:</a:t>
            </a:r>
            <a:r>
              <a:rPr lang="en-US" sz="900" b="0" i="0" u="none" strike="noStrike" kern="1200" baseline="0" dirty="0">
                <a:solidFill>
                  <a:schemeClr val="tx1"/>
                </a:solidFill>
                <a:effectLst/>
              </a:rPr>
              <a:t> “</a:t>
            </a:r>
            <a:r>
              <a:rPr lang="en-US" sz="900" b="0" i="0" u="none" strike="noStrike" kern="1200" dirty="0">
                <a:solidFill>
                  <a:schemeClr val="tx1"/>
                </a:solidFill>
                <a:effectLst/>
              </a:rPr>
              <a:t>And all that generation also were gathered to their fathers. And there arose another generation after them who did not know the Lord or the work that he had done for Israel</a:t>
            </a:r>
            <a:r>
              <a:rPr lang="is-IS" sz="900" b="0" i="0" u="none" strike="noStrike" kern="1200" dirty="0">
                <a:solidFill>
                  <a:schemeClr val="tx1"/>
                </a:solidFill>
                <a:effectLst/>
              </a:rPr>
              <a:t>…and everyone did what was right in their own eyes </a:t>
            </a:r>
            <a:r>
              <a:rPr lang="en-US" sz="900" b="0" i="0" u="none" strike="noStrike" kern="1200" dirty="0">
                <a:solidFill>
                  <a:schemeClr val="tx1"/>
                </a:solidFill>
                <a:effectLst/>
              </a:rPr>
              <a:t>” (Josh. 2:10-12; 21:25).  What happened? The period of the Judges lasted somewhere around</a:t>
            </a:r>
            <a:r>
              <a:rPr lang="en-US" sz="900" b="0" i="0" u="none" strike="noStrike" kern="1200" baseline="0" dirty="0">
                <a:solidFill>
                  <a:schemeClr val="tx1"/>
                </a:solidFill>
                <a:effectLst/>
              </a:rPr>
              <a:t> 350 years and during that time the failure of the people to complete their promise to destroy the inhabitants of Canaan leads to intermarriage, idolatry, and separation from God (1:3-6).  Their failure through compromise causes them one by one, tribe by tribe, region by region, leads to rebellion against God.  The second section of the Book provides seven cycles of misery for the Israelites (3:7-16:31).  If the Israelites served God as they promised, all went well.  If they turned to the idols of the Canaanites, God would allow an enemy to oppress them.  The Israelites would call for help and He would raise a judge to deliver or fight the enemy.  Then, the cycle would start again.  The judges include </a:t>
            </a:r>
            <a:r>
              <a:rPr lang="en-US" sz="900" b="0" i="0" u="none" strike="noStrike" kern="1200" baseline="0" dirty="0" err="1">
                <a:solidFill>
                  <a:schemeClr val="tx1"/>
                </a:solidFill>
                <a:effectLst/>
              </a:rPr>
              <a:t>Othneil</a:t>
            </a:r>
            <a:r>
              <a:rPr lang="en-US" sz="900" b="0" i="0" u="none" strike="noStrike" kern="1200" baseline="0" dirty="0">
                <a:solidFill>
                  <a:schemeClr val="tx1"/>
                </a:solidFill>
                <a:effectLst/>
              </a:rPr>
              <a:t> (3:7-11), Ehud (3:12-30), </a:t>
            </a:r>
            <a:r>
              <a:rPr lang="en-US" sz="900" b="0" i="0" u="none" strike="noStrike" kern="1200" baseline="0" dirty="0" err="1">
                <a:solidFill>
                  <a:schemeClr val="tx1"/>
                </a:solidFill>
                <a:effectLst/>
              </a:rPr>
              <a:t>Shamgar</a:t>
            </a:r>
            <a:r>
              <a:rPr lang="en-US" sz="900" b="0" i="0" u="none" strike="noStrike" kern="1200" baseline="0" dirty="0">
                <a:solidFill>
                  <a:schemeClr val="tx1"/>
                </a:solidFill>
                <a:effectLst/>
              </a:rPr>
              <a:t> (3:31), Deborah (4-5), Gideon (6-8), </a:t>
            </a:r>
            <a:r>
              <a:rPr lang="en-US" sz="900" b="0" i="0" u="none" strike="noStrike" kern="1200" baseline="0" dirty="0" err="1">
                <a:solidFill>
                  <a:schemeClr val="tx1"/>
                </a:solidFill>
                <a:effectLst/>
              </a:rPr>
              <a:t>Tola</a:t>
            </a:r>
            <a:r>
              <a:rPr lang="en-US" sz="900" b="0" i="0" u="none" strike="noStrike" kern="1200" baseline="0" dirty="0">
                <a:solidFill>
                  <a:schemeClr val="tx1"/>
                </a:solidFill>
                <a:effectLst/>
              </a:rPr>
              <a:t> , (10-12), </a:t>
            </a:r>
            <a:r>
              <a:rPr lang="en-US" sz="900" b="0" i="0" u="none" strike="noStrike" kern="1200" baseline="0" dirty="0" err="1">
                <a:solidFill>
                  <a:schemeClr val="tx1"/>
                </a:solidFill>
                <a:effectLst/>
              </a:rPr>
              <a:t>Jair</a:t>
            </a:r>
            <a:r>
              <a:rPr lang="en-US" sz="900" b="0" i="0" u="none" strike="noStrike" kern="1200" baseline="0" dirty="0">
                <a:solidFill>
                  <a:schemeClr val="tx1"/>
                </a:solidFill>
                <a:effectLst/>
              </a:rPr>
              <a:t> (10:3-5), </a:t>
            </a:r>
            <a:r>
              <a:rPr lang="en-US" sz="900" b="0" i="0" u="none" strike="noStrike" kern="1200" baseline="0" dirty="0" err="1">
                <a:solidFill>
                  <a:schemeClr val="tx1"/>
                </a:solidFill>
                <a:effectLst/>
              </a:rPr>
              <a:t>Jephthah</a:t>
            </a:r>
            <a:r>
              <a:rPr lang="en-US" sz="900" b="0" i="0" u="none" strike="noStrike" kern="1200" baseline="0" dirty="0">
                <a:solidFill>
                  <a:schemeClr val="tx1"/>
                </a:solidFill>
                <a:effectLst/>
              </a:rPr>
              <a:t> (10:6-12:7), </a:t>
            </a:r>
            <a:r>
              <a:rPr lang="en-US" sz="900" b="0" i="0" u="none" strike="noStrike" kern="1200" baseline="0" dirty="0" err="1">
                <a:solidFill>
                  <a:schemeClr val="tx1"/>
                </a:solidFill>
                <a:effectLst/>
              </a:rPr>
              <a:t>Izbar</a:t>
            </a:r>
            <a:r>
              <a:rPr lang="en-US" sz="900" b="0" i="0" u="none" strike="noStrike" kern="1200" baseline="0" dirty="0">
                <a:solidFill>
                  <a:schemeClr val="tx1"/>
                </a:solidFill>
                <a:effectLst/>
              </a:rPr>
              <a:t> (12:8-10), </a:t>
            </a:r>
            <a:r>
              <a:rPr lang="en-US" sz="900" b="0" i="0" u="none" strike="noStrike" kern="1200" baseline="0" dirty="0" err="1">
                <a:solidFill>
                  <a:schemeClr val="tx1"/>
                </a:solidFill>
                <a:effectLst/>
              </a:rPr>
              <a:t>Elon</a:t>
            </a:r>
            <a:r>
              <a:rPr lang="en-US" sz="900" b="0" i="0" u="none" strike="noStrike" kern="1200" baseline="0" dirty="0">
                <a:solidFill>
                  <a:schemeClr val="tx1"/>
                </a:solidFill>
                <a:effectLst/>
              </a:rPr>
              <a:t> (12:11-12), </a:t>
            </a:r>
            <a:r>
              <a:rPr lang="en-US" sz="900" b="0" i="0" u="none" strike="noStrike" kern="1200" baseline="0" dirty="0" err="1">
                <a:solidFill>
                  <a:schemeClr val="tx1"/>
                </a:solidFill>
                <a:effectLst/>
              </a:rPr>
              <a:t>Abdon</a:t>
            </a:r>
            <a:r>
              <a:rPr lang="en-US" sz="900" b="0" i="0" u="none" strike="noStrike" kern="1200" baseline="0" dirty="0">
                <a:solidFill>
                  <a:schemeClr val="tx1"/>
                </a:solidFill>
                <a:effectLst/>
              </a:rPr>
              <a:t> (12:13-15), and Sampson (13-16).  Later Eli and Samuel will be studied as the last judges. </a:t>
            </a:r>
            <a:r>
              <a:rPr lang="en-US" sz="900" dirty="0"/>
              <a:t>Some of the more well-known judges (like Gideon and Samson) get several chapters in the Book of Judges. Others only get a paragraph.  </a:t>
            </a:r>
            <a:r>
              <a:rPr lang="en-US" sz="900" dirty="0" err="1"/>
              <a:t>Shamgar</a:t>
            </a:r>
            <a:r>
              <a:rPr lang="en-US" sz="900" dirty="0"/>
              <a:t> gets </a:t>
            </a:r>
            <a:r>
              <a:rPr lang="en-US" sz="900" i="1" dirty="0"/>
              <a:t>a single verse</a:t>
            </a:r>
            <a:r>
              <a:rPr lang="en-US" sz="900" dirty="0"/>
              <a:t>. </a:t>
            </a:r>
            <a:r>
              <a:rPr lang="en-US" sz="900" b="0" i="0" u="none" strike="noStrike" kern="1200" baseline="0" dirty="0">
                <a:solidFill>
                  <a:schemeClr val="tx1"/>
                </a:solidFill>
                <a:effectLst/>
              </a:rPr>
              <a:t>The Book ends with examples of how</a:t>
            </a:r>
            <a:r>
              <a:rPr lang="en-US" sz="900" b="0" i="0" u="none" strike="noStrike" kern="1200" dirty="0">
                <a:solidFill>
                  <a:schemeClr val="tx1"/>
                </a:solidFill>
                <a:effectLst/>
              </a:rPr>
              <a:t> far the people had fallen: first</a:t>
            </a:r>
            <a:r>
              <a:rPr lang="en-US" sz="900" dirty="0"/>
              <a:t>, there is </a:t>
            </a:r>
            <a:r>
              <a:rPr lang="en-US" sz="900" b="0" i="0" u="none" strike="noStrike" kern="1200" baseline="0" dirty="0">
                <a:solidFill>
                  <a:schemeClr val="tx1"/>
                </a:solidFill>
                <a:effectLst/>
              </a:rPr>
              <a:t>the thievery of 1100 pieces of silver from his mother</a:t>
            </a:r>
            <a:r>
              <a:rPr lang="en-US" sz="900" b="0" i="0" u="none" strike="noStrike" kern="1200" dirty="0">
                <a:solidFill>
                  <a:schemeClr val="tx1"/>
                </a:solidFill>
                <a:effectLst/>
              </a:rPr>
              <a:t> </a:t>
            </a:r>
            <a:r>
              <a:rPr lang="en-US" sz="900" dirty="0"/>
              <a:t>by </a:t>
            </a:r>
            <a:r>
              <a:rPr lang="en-US" sz="900" b="0" i="0" u="none" strike="noStrike" kern="1200" baseline="0" dirty="0">
                <a:solidFill>
                  <a:schemeClr val="tx1"/>
                </a:solidFill>
                <a:effectLst/>
              </a:rPr>
              <a:t>Micah and its</a:t>
            </a:r>
            <a:r>
              <a:rPr lang="en-US" sz="900" b="0" i="0" u="none" strike="noStrike" kern="1200" dirty="0">
                <a:solidFill>
                  <a:schemeClr val="tx1"/>
                </a:solidFill>
                <a:effectLst/>
              </a:rPr>
              <a:t> return and the 200 pieces used to build an idol (17:1-6)</a:t>
            </a:r>
            <a:r>
              <a:rPr lang="en-US" sz="900" b="0" i="0" u="none" strike="noStrike" kern="1200" baseline="0" dirty="0">
                <a:solidFill>
                  <a:schemeClr val="tx1"/>
                </a:solidFill>
                <a:effectLst/>
              </a:rPr>
              <a:t>; the corruption of a Levite priest who sells his service to the highest bidder (17:7-11), the slaughter of the town of </a:t>
            </a:r>
            <a:r>
              <a:rPr lang="en-US" sz="900" b="0" i="0" u="none" strike="noStrike" kern="1200" baseline="0" dirty="0" err="1">
                <a:solidFill>
                  <a:schemeClr val="tx1"/>
                </a:solidFill>
                <a:effectLst/>
              </a:rPr>
              <a:t>Laish</a:t>
            </a:r>
            <a:r>
              <a:rPr lang="en-US" sz="900" b="0" i="0" u="none" strike="noStrike" kern="1200" baseline="0" dirty="0">
                <a:solidFill>
                  <a:schemeClr val="tx1"/>
                </a:solidFill>
                <a:effectLst/>
              </a:rPr>
              <a:t> (18:7 ff.), the gang rape of a Levite’s concubine (chapter 19), the subsequent civil war against the tribe of Benjamin for not dealing with the men who committed the crime, the slaughter of the people of </a:t>
            </a:r>
            <a:r>
              <a:rPr lang="en-US" sz="900" b="0" i="0" u="none" strike="noStrike" kern="1200" baseline="0" dirty="0" err="1">
                <a:solidFill>
                  <a:schemeClr val="tx1"/>
                </a:solidFill>
                <a:effectLst/>
              </a:rPr>
              <a:t>Jabesh</a:t>
            </a:r>
            <a:r>
              <a:rPr lang="en-US" sz="900" b="0" i="0" u="none" strike="noStrike" kern="1200" baseline="0" dirty="0">
                <a:solidFill>
                  <a:schemeClr val="tx1"/>
                </a:solidFill>
                <a:effectLst/>
              </a:rPr>
              <a:t>-Gilead</a:t>
            </a:r>
            <a:r>
              <a:rPr lang="en-US" sz="900" b="0" i="0" u="none" strike="noStrike" kern="1200" dirty="0">
                <a:solidFill>
                  <a:schemeClr val="tx1"/>
                </a:solidFill>
                <a:effectLst/>
              </a:rPr>
              <a:t> </a:t>
            </a:r>
            <a:r>
              <a:rPr lang="en-US" sz="900" b="0" i="0" u="none" strike="noStrike" kern="1200" baseline="0" dirty="0">
                <a:solidFill>
                  <a:schemeClr val="tx1"/>
                </a:solidFill>
                <a:effectLst/>
              </a:rPr>
              <a:t>and the kidnapping of 400 virgins from that city.  Judges may be ancient history,</a:t>
            </a:r>
            <a:r>
              <a:rPr lang="en-US" sz="900" b="0" i="0" u="none" strike="noStrike" kern="1200" dirty="0">
                <a:solidFill>
                  <a:schemeClr val="tx1"/>
                </a:solidFill>
                <a:effectLst/>
              </a:rPr>
              <a:t> but human nature is still the same (see application points).  </a:t>
            </a:r>
            <a:endParaRPr lang="en-US" sz="900" b="0" i="0" u="none" strike="noStrike" kern="1200" baseline="0" dirty="0">
              <a:solidFill>
                <a:schemeClr val="tx1"/>
              </a:solidFill>
              <a:effectLst/>
            </a:endParaRPr>
          </a:p>
          <a:p>
            <a:endParaRPr lang="en-US" sz="900" b="0" i="0" u="none" strike="noStrike" kern="1200" baseline="0" dirty="0">
              <a:solidFill>
                <a:schemeClr val="tx1"/>
              </a:solidFill>
              <a:effectLst/>
            </a:endParaRPr>
          </a:p>
          <a:p>
            <a:r>
              <a:rPr lang="en-US" sz="900" b="0" i="0" u="none" strike="noStrike" kern="1200" baseline="0" dirty="0">
                <a:solidFill>
                  <a:schemeClr val="tx1"/>
                </a:solidFill>
                <a:effectLst/>
              </a:rPr>
              <a:t>Application:</a:t>
            </a:r>
          </a:p>
          <a:p>
            <a:pPr marL="685800" lvl="1" indent="-228600">
              <a:buAutoNum type="arabicPeriod"/>
            </a:pPr>
            <a:r>
              <a:rPr lang="en-US" sz="900" b="0" i="0" u="none" strike="noStrike" kern="1200" baseline="0" dirty="0">
                <a:solidFill>
                  <a:schemeClr val="tx1"/>
                </a:solidFill>
                <a:effectLst/>
              </a:rPr>
              <a:t>Watch it! Depravity results in permissiveness when righteousness is ignored.  The media gives regular testimony to this.  </a:t>
            </a:r>
          </a:p>
          <a:p>
            <a:pPr marL="685800" lvl="1" indent="-228600">
              <a:buAutoNum type="arabicPeriod"/>
            </a:pPr>
            <a:r>
              <a:rPr lang="en-US" sz="900" b="0" i="0" u="none" strike="noStrike" kern="1200" baseline="0" dirty="0">
                <a:solidFill>
                  <a:schemeClr val="tx1"/>
                </a:solidFill>
                <a:effectLst/>
              </a:rPr>
              <a:t>Watch it! Permissiveness leads to rationalism when holiness is ignored.  Sin seems to get redefined when holiness is ignored.  </a:t>
            </a:r>
          </a:p>
          <a:p>
            <a:pPr marL="685800" lvl="1" indent="-228600">
              <a:buAutoNum type="arabicPeriod"/>
            </a:pPr>
            <a:r>
              <a:rPr lang="en-US" sz="900" b="0" i="0" u="none" strike="noStrike" kern="1200" baseline="0" dirty="0">
                <a:solidFill>
                  <a:schemeClr val="tx1"/>
                </a:solidFill>
                <a:effectLst/>
              </a:rPr>
              <a:t>Watch it! Rationalism encourages rebellion when repentance is ignored.  Personal responsibility vanishes when wrong gets massaged into right.  </a:t>
            </a:r>
          </a:p>
          <a:p>
            <a:pPr marL="457200" lvl="1" indent="0">
              <a:buNone/>
            </a:pPr>
            <a:endParaRPr lang="en-US" sz="900" b="0" i="0" u="none" strike="noStrike" kern="1200" baseline="0" dirty="0">
              <a:solidFill>
                <a:schemeClr val="tx1"/>
              </a:solidFill>
              <a:effectLst/>
            </a:endParaRPr>
          </a:p>
          <a:p>
            <a:pPr marL="0" lvl="0" indent="0">
              <a:buNone/>
            </a:pPr>
            <a:r>
              <a:rPr lang="en-US" sz="900" b="0" i="0" u="none" strike="noStrike" kern="1200" baseline="0" dirty="0">
                <a:solidFill>
                  <a:schemeClr val="tx1"/>
                </a:solidFill>
                <a:effectLst/>
              </a:rPr>
              <a:t>Key thought:  Ignore righteous living and it won’t be long before we feel right about doing wrong.  The Israelites looked to their own selves for the answers.  Be careful whom you hang with.  </a:t>
            </a:r>
          </a:p>
          <a:p>
            <a:pPr marL="685800" lvl="1" indent="-228600">
              <a:buAutoNum type="arabicPeriod"/>
            </a:pPr>
            <a:endParaRPr lang="en-US" sz="1200" b="0" i="0" u="none" strike="noStrike" kern="1200" dirty="0">
              <a:solidFill>
                <a:schemeClr val="tx1"/>
              </a:solidFill>
              <a:effectLst/>
              <a:latin typeface="+mn-lt"/>
              <a:ea typeface="+mn-ea"/>
              <a:cs typeface="+mn-cs"/>
            </a:endParaRPr>
          </a:p>
          <a:p>
            <a:br>
              <a:rPr lang="en-US" dirty="0"/>
            </a:br>
            <a:endParaRPr lang="en-US" dirty="0"/>
          </a:p>
        </p:txBody>
      </p:sp>
      <p:sp>
        <p:nvSpPr>
          <p:cNvPr id="4" name="Slide Number Placeholder 3"/>
          <p:cNvSpPr>
            <a:spLocks noGrp="1"/>
          </p:cNvSpPr>
          <p:nvPr>
            <p:ph type="sldNum" sz="quarter" idx="10"/>
          </p:nvPr>
        </p:nvSpPr>
        <p:spPr/>
        <p:txBody>
          <a:bodyPr/>
          <a:lstStyle/>
          <a:p>
            <a:fld id="{BF32FE42-6EF7-6F49-9BBB-2175BBE6576D}" type="slidenum">
              <a:rPr lang="en-US" smtClean="0"/>
              <a:t>2</a:t>
            </a:fld>
            <a:endParaRPr lang="en-US"/>
          </a:p>
        </p:txBody>
      </p:sp>
    </p:spTree>
    <p:extLst>
      <p:ext uri="{BB962C8B-B14F-4D97-AF65-F5344CB8AC3E}">
        <p14:creationId xmlns:p14="http://schemas.microsoft.com/office/powerpoint/2010/main" val="968449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14938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2FE42-6EF7-6F49-9BBB-2175BBE6576D}" type="slidenum">
              <a:rPr lang="en-US" smtClean="0"/>
              <a:t>6</a:t>
            </a:fld>
            <a:endParaRPr lang="en-US"/>
          </a:p>
        </p:txBody>
      </p:sp>
    </p:spTree>
    <p:extLst>
      <p:ext uri="{BB962C8B-B14F-4D97-AF65-F5344CB8AC3E}">
        <p14:creationId xmlns:p14="http://schemas.microsoft.com/office/powerpoint/2010/main" val="309878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2FE42-6EF7-6F49-9BBB-2175BBE6576D}" type="slidenum">
              <a:rPr lang="en-US" smtClean="0"/>
              <a:t>7</a:t>
            </a:fld>
            <a:endParaRPr lang="en-US"/>
          </a:p>
        </p:txBody>
      </p:sp>
    </p:spTree>
    <p:extLst>
      <p:ext uri="{BB962C8B-B14F-4D97-AF65-F5344CB8AC3E}">
        <p14:creationId xmlns:p14="http://schemas.microsoft.com/office/powerpoint/2010/main" val="485097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a:t>
            </a:r>
            <a:r>
              <a:rPr lang="en-US" dirty="0" err="1"/>
              <a:t>Jephthah</a:t>
            </a:r>
            <a:r>
              <a:rPr lang="en-US" dirty="0"/>
              <a:t>, was an illegitimate son who was crude, barbaric, and made unwise oaths.  Sampson was weak in religious ideals and moral character.  </a:t>
            </a:r>
          </a:p>
        </p:txBody>
      </p:sp>
      <p:sp>
        <p:nvSpPr>
          <p:cNvPr id="4" name="Slide Number Placeholder 3"/>
          <p:cNvSpPr>
            <a:spLocks noGrp="1"/>
          </p:cNvSpPr>
          <p:nvPr>
            <p:ph type="sldNum" sz="quarter" idx="10"/>
          </p:nvPr>
        </p:nvSpPr>
        <p:spPr/>
        <p:txBody>
          <a:bodyPr/>
          <a:lstStyle/>
          <a:p>
            <a:fld id="{BF32FE42-6EF7-6F49-9BBB-2175BBE6576D}" type="slidenum">
              <a:rPr lang="en-US" smtClean="0"/>
              <a:t>8</a:t>
            </a:fld>
            <a:endParaRPr lang="en-US"/>
          </a:p>
        </p:txBody>
      </p:sp>
    </p:spTree>
    <p:extLst>
      <p:ext uri="{BB962C8B-B14F-4D97-AF65-F5344CB8AC3E}">
        <p14:creationId xmlns:p14="http://schemas.microsoft.com/office/powerpoint/2010/main" val="231617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32FE42-6EF7-6F49-9BBB-2175BBE6576D}" type="slidenum">
              <a:rPr lang="en-US" smtClean="0"/>
              <a:t>9</a:t>
            </a:fld>
            <a:endParaRPr lang="en-US"/>
          </a:p>
        </p:txBody>
      </p:sp>
    </p:spTree>
    <p:extLst>
      <p:ext uri="{BB962C8B-B14F-4D97-AF65-F5344CB8AC3E}">
        <p14:creationId xmlns:p14="http://schemas.microsoft.com/office/powerpoint/2010/main" val="547717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32FE42-6EF7-6F49-9BBB-2175BBE6576D}" type="slidenum">
              <a:rPr lang="en-US" smtClean="0"/>
              <a:t>10</a:t>
            </a:fld>
            <a:endParaRPr lang="en-US"/>
          </a:p>
        </p:txBody>
      </p:sp>
    </p:spTree>
    <p:extLst>
      <p:ext uri="{BB962C8B-B14F-4D97-AF65-F5344CB8AC3E}">
        <p14:creationId xmlns:p14="http://schemas.microsoft.com/office/powerpoint/2010/main" val="1238779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32FE42-6EF7-6F49-9BBB-2175BBE6576D}" type="slidenum">
              <a:rPr lang="en-US" smtClean="0"/>
              <a:t>11</a:t>
            </a:fld>
            <a:endParaRPr lang="en-US"/>
          </a:p>
        </p:txBody>
      </p:sp>
    </p:spTree>
    <p:extLst>
      <p:ext uri="{BB962C8B-B14F-4D97-AF65-F5344CB8AC3E}">
        <p14:creationId xmlns:p14="http://schemas.microsoft.com/office/powerpoint/2010/main" val="603576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12/27/22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12/27/22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Judges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 Look at the judges</a:t>
            </a:r>
          </a:p>
        </p:txBody>
      </p:sp>
      <p:sp>
        <p:nvSpPr>
          <p:cNvPr id="8" name="Content Placeholder 7"/>
          <p:cNvSpPr>
            <a:spLocks noGrp="1"/>
          </p:cNvSpPr>
          <p:nvPr>
            <p:ph idx="1"/>
          </p:nvPr>
        </p:nvSpPr>
        <p:spPr>
          <a:xfrm>
            <a:off x="152400" y="1676400"/>
            <a:ext cx="8763000" cy="4953000"/>
          </a:xfrm>
        </p:spPr>
        <p:txBody>
          <a:bodyPr>
            <a:normAutofit fontScale="92500" lnSpcReduction="20000"/>
          </a:bodyPr>
          <a:lstStyle/>
          <a:p>
            <a:r>
              <a:rPr lang="en-US" sz="2200" b="1" dirty="0" err="1"/>
              <a:t>Othniel</a:t>
            </a:r>
            <a:r>
              <a:rPr lang="en-US" sz="2200" dirty="0"/>
              <a:t> (3:7-11): Caleb’s nephew and Israel’s first judge.  He served not long after Joshua’s death.  He saved his people after eight years of oppression under the kingdom of Aram.  During his reign the kingdom had peace for forty years. </a:t>
            </a:r>
          </a:p>
          <a:p>
            <a:r>
              <a:rPr lang="en-US" sz="2200" b="1" dirty="0"/>
              <a:t>Ehud </a:t>
            </a:r>
            <a:r>
              <a:rPr lang="en-US" sz="2200" dirty="0"/>
              <a:t>(3:12-30): A left handed man and a </a:t>
            </a:r>
            <a:r>
              <a:rPr lang="en-US" sz="2200" dirty="0" err="1"/>
              <a:t>Benjamite</a:t>
            </a:r>
            <a:r>
              <a:rPr lang="en-US" sz="2200" dirty="0"/>
              <a:t>, he delivered Israel from eighteen years of servitude to </a:t>
            </a:r>
            <a:r>
              <a:rPr lang="en-US" sz="2200" dirty="0" err="1"/>
              <a:t>Eglon</a:t>
            </a:r>
            <a:r>
              <a:rPr lang="en-US" sz="2200" dirty="0"/>
              <a:t>, the king of Moab who had especially oppressed the tribes east of the Jordan.  After going to Moab and asking for an interview he stabs the king, locks him in his room and leaves him for dead.  He quickly forms an army and defeats Moab who is in </a:t>
            </a:r>
            <a:r>
              <a:rPr lang="en-US" sz="2200" dirty="0" err="1"/>
              <a:t>disaaray</a:t>
            </a:r>
            <a:r>
              <a:rPr lang="en-US" sz="2200" dirty="0"/>
              <a:t>.  Ehud’s legacy was thirty years of peace for his people.  </a:t>
            </a:r>
          </a:p>
          <a:p>
            <a:r>
              <a:rPr lang="en-US" sz="2200" dirty="0" err="1"/>
              <a:t>Shamgar</a:t>
            </a:r>
            <a:r>
              <a:rPr lang="en-US" sz="2200" dirty="0"/>
              <a:t> (3:31): Only one verse dedicated to him but we know he killed 600 Philistines single-handedly with an </a:t>
            </a:r>
            <a:r>
              <a:rPr lang="en-US" sz="2200" dirty="0" err="1"/>
              <a:t>oxgoad</a:t>
            </a:r>
            <a:r>
              <a:rPr lang="en-US" sz="2200" dirty="0"/>
              <a:t>.  </a:t>
            </a:r>
          </a:p>
          <a:p>
            <a:r>
              <a:rPr lang="en-US" sz="2200" b="1" dirty="0"/>
              <a:t>Deborah </a:t>
            </a:r>
            <a:r>
              <a:rPr lang="en-US" sz="2200" dirty="0"/>
              <a:t>(Chapters 4-5): The only woman judge (and a prophetess),  she went into battle alongside Barak - a warrior who would only go into combat if she would go with him. She delivered her people from twenty years of Canaanite oppression whose King was </a:t>
            </a:r>
            <a:r>
              <a:rPr lang="en-US" sz="2200" dirty="0" err="1"/>
              <a:t>Jabin</a:t>
            </a:r>
            <a:r>
              <a:rPr lang="en-US" sz="2200" dirty="0"/>
              <a:t>.   Her triumph, and that of </a:t>
            </a:r>
            <a:r>
              <a:rPr lang="en-US" sz="2200" dirty="0" err="1"/>
              <a:t>Jael</a:t>
            </a:r>
            <a:r>
              <a:rPr lang="en-US" sz="2200" dirty="0"/>
              <a:t>, the woman who killed the enemy commander (Sierra) driving a tent pin through his head while he slept, is commemorated in a song (chapter 5).  Deborah provided peace for forty years.  </a:t>
            </a:r>
            <a:endParaRPr lang="en-US" sz="2200" b="1" dirty="0"/>
          </a:p>
          <a:p>
            <a:endParaRPr lang="en-US" sz="2200" dirty="0"/>
          </a:p>
        </p:txBody>
      </p:sp>
    </p:spTree>
    <p:extLst>
      <p:ext uri="{BB962C8B-B14F-4D97-AF65-F5344CB8AC3E}">
        <p14:creationId xmlns:p14="http://schemas.microsoft.com/office/powerpoint/2010/main" val="10941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 Look at the judges</a:t>
            </a:r>
          </a:p>
        </p:txBody>
      </p:sp>
      <p:sp>
        <p:nvSpPr>
          <p:cNvPr id="8" name="Content Placeholder 7"/>
          <p:cNvSpPr>
            <a:spLocks noGrp="1"/>
          </p:cNvSpPr>
          <p:nvPr>
            <p:ph idx="1"/>
          </p:nvPr>
        </p:nvSpPr>
        <p:spPr>
          <a:xfrm>
            <a:off x="152400" y="1676400"/>
            <a:ext cx="8763000" cy="4953000"/>
          </a:xfrm>
        </p:spPr>
        <p:txBody>
          <a:bodyPr>
            <a:normAutofit fontScale="92500" lnSpcReduction="10000"/>
          </a:bodyPr>
          <a:lstStyle/>
          <a:p>
            <a:r>
              <a:rPr lang="en-US" sz="2200" b="1" dirty="0"/>
              <a:t>Gideon</a:t>
            </a:r>
            <a:r>
              <a:rPr lang="en-US" sz="2200" dirty="0"/>
              <a:t> (Chapters 6-8): From the tribe of Manasseh, he is probably best remembered for testing the Lord with the sign of the fleece - the first requested that the fleece be wet and the ground dry, then the fleece  would be dry and the ground wet. God obliges him and provides a 300 hundred man army, reduced by God from the original 32,000, to rout the </a:t>
            </a:r>
            <a:r>
              <a:rPr lang="en-US" sz="2200" dirty="0" err="1"/>
              <a:t>Midianites</a:t>
            </a:r>
            <a:r>
              <a:rPr lang="en-US" sz="2200" dirty="0"/>
              <a:t> (and other Arab tribes), who had oppressed Israel for seven years.  After his victory the people, wanting to make him their king, were rejected by Gideon (8:23).  </a:t>
            </a:r>
          </a:p>
          <a:p>
            <a:r>
              <a:rPr lang="en-US" sz="2200" dirty="0" err="1"/>
              <a:t>Tola</a:t>
            </a:r>
            <a:r>
              <a:rPr lang="en-US" sz="2200" dirty="0"/>
              <a:t> (10:1-2): Following </a:t>
            </a:r>
            <a:r>
              <a:rPr lang="en-US" sz="2200" dirty="0" err="1"/>
              <a:t>Abimelech’s</a:t>
            </a:r>
            <a:r>
              <a:rPr lang="en-US" sz="2200" dirty="0"/>
              <a:t> reign of terror (he was Gideon’s son), he saved his people and served for twenty-three years.  </a:t>
            </a:r>
          </a:p>
          <a:p>
            <a:r>
              <a:rPr lang="en-US" sz="2200" dirty="0" err="1"/>
              <a:t>Jair</a:t>
            </a:r>
            <a:r>
              <a:rPr lang="en-US" sz="2200" dirty="0"/>
              <a:t> (10:3-5): Known for having “thirty sons who rode on thirty donkeys” - probably a sign </a:t>
            </a:r>
            <a:r>
              <a:rPr lang="en-US" sz="2200" dirty="0" err="1"/>
              <a:t>oif</a:t>
            </a:r>
            <a:r>
              <a:rPr lang="en-US" sz="2200" dirty="0"/>
              <a:t> wealth - he judged fro twenty-two years.  </a:t>
            </a:r>
          </a:p>
          <a:p>
            <a:r>
              <a:rPr lang="en-US" sz="2200" b="1" dirty="0" err="1"/>
              <a:t>Jephthah</a:t>
            </a:r>
            <a:r>
              <a:rPr lang="en-US" sz="2200" dirty="0"/>
              <a:t> (10:6-12:7): An illegitimate son cast out of his father’s family, he was called back by his townspeople to rescue them from the Philistines and Ammonites --- who had oppressed God’s people for eighteen years.  A foolish (and </a:t>
            </a:r>
            <a:r>
              <a:rPr lang="en-US" sz="2200" dirty="0" err="1"/>
              <a:t>uneccessary</a:t>
            </a:r>
            <a:r>
              <a:rPr lang="en-US" sz="2200" dirty="0"/>
              <a:t>) vow on his part impacts his daughter, and foolish pride on the part of the </a:t>
            </a:r>
            <a:r>
              <a:rPr lang="en-US" sz="2200" dirty="0" err="1"/>
              <a:t>Ephraimites</a:t>
            </a:r>
            <a:r>
              <a:rPr lang="en-US" sz="2200" dirty="0"/>
              <a:t> cost them 42,000 men at </a:t>
            </a:r>
            <a:r>
              <a:rPr lang="en-US" sz="2200" dirty="0" err="1"/>
              <a:t>Jephthah’s</a:t>
            </a:r>
            <a:r>
              <a:rPr lang="en-US" sz="2200" dirty="0"/>
              <a:t> army’s hands.  He judged only six years.  </a:t>
            </a:r>
            <a:endParaRPr lang="en-US" sz="2200" b="1" dirty="0"/>
          </a:p>
        </p:txBody>
      </p:sp>
    </p:spTree>
    <p:extLst>
      <p:ext uri="{BB962C8B-B14F-4D97-AF65-F5344CB8AC3E}">
        <p14:creationId xmlns:p14="http://schemas.microsoft.com/office/powerpoint/2010/main" val="828261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 Look at the judges</a:t>
            </a:r>
          </a:p>
        </p:txBody>
      </p:sp>
      <p:sp>
        <p:nvSpPr>
          <p:cNvPr id="8" name="Content Placeholder 7"/>
          <p:cNvSpPr>
            <a:spLocks noGrp="1"/>
          </p:cNvSpPr>
          <p:nvPr>
            <p:ph idx="1"/>
          </p:nvPr>
        </p:nvSpPr>
        <p:spPr>
          <a:xfrm>
            <a:off x="152400" y="1676400"/>
            <a:ext cx="8763000" cy="4953000"/>
          </a:xfrm>
        </p:spPr>
        <p:txBody>
          <a:bodyPr>
            <a:normAutofit/>
          </a:bodyPr>
          <a:lstStyle/>
          <a:p>
            <a:r>
              <a:rPr lang="en-US" sz="2200" dirty="0" err="1"/>
              <a:t>Ibzan</a:t>
            </a:r>
            <a:r>
              <a:rPr lang="en-US" sz="2200" dirty="0"/>
              <a:t>  (12:8-10): A judge of Israel for seven years - known for having thirty sons and thirty daughters.  </a:t>
            </a:r>
          </a:p>
          <a:p>
            <a:r>
              <a:rPr lang="en-US" sz="2200" dirty="0" err="1"/>
              <a:t>Elon</a:t>
            </a:r>
            <a:r>
              <a:rPr lang="en-US" sz="2200" dirty="0"/>
              <a:t> (12:11-12): from the tribe of Zebulon, judged Israel for ten years.  </a:t>
            </a:r>
          </a:p>
          <a:p>
            <a:r>
              <a:rPr lang="en-US" sz="2200" dirty="0" err="1"/>
              <a:t>Abdon</a:t>
            </a:r>
            <a:r>
              <a:rPr lang="en-US" sz="2200" dirty="0"/>
              <a:t> (12:13-15): Another wealthy man, he judged Israel eight years and had forty sons and thirty grandsons who has seventy donkeys” (12:14).  </a:t>
            </a:r>
          </a:p>
          <a:p>
            <a:r>
              <a:rPr lang="en-US" sz="2200" b="1" dirty="0"/>
              <a:t>Sampson</a:t>
            </a:r>
            <a:r>
              <a:rPr lang="en-US" sz="2200" dirty="0"/>
              <a:t> (chapters 13-16): The last, and the most well known of all the judges. More is written of him than any others.  Set apart at birth (</a:t>
            </a:r>
            <a:r>
              <a:rPr lang="en-US" sz="2200" dirty="0" err="1"/>
              <a:t>Nazarite</a:t>
            </a:r>
            <a:r>
              <a:rPr lang="en-US" sz="2200" dirty="0"/>
              <a:t> vow) He led his people from Philistine oppression that had went on for twenty years, but unfortunately is more known for his selfishness and  lust that led to indiscriminate sharing and his loss of strength.  </a:t>
            </a:r>
            <a:endParaRPr lang="en-US" sz="2200" b="1" dirty="0"/>
          </a:p>
        </p:txBody>
      </p:sp>
    </p:spTree>
    <p:extLst>
      <p:ext uri="{BB962C8B-B14F-4D97-AF65-F5344CB8AC3E}">
        <p14:creationId xmlns:p14="http://schemas.microsoft.com/office/powerpoint/2010/main" val="964440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28600" y="1408176"/>
            <a:ext cx="8743950" cy="5449824"/>
          </a:xfrm>
        </p:spPr>
        <p:txBody>
          <a:bodyPr>
            <a:normAutofit fontScale="92500" lnSpcReduction="10000"/>
          </a:bodyPr>
          <a:lstStyle/>
          <a:p>
            <a:pPr marL="89154" indent="0">
              <a:buNone/>
            </a:pPr>
            <a:r>
              <a:rPr lang="en-US" sz="2400" dirty="0"/>
              <a:t>The text of Judges gives no indication as to who wrote the book, but Jewish tradition names the prophet Samuel as the author.  The namesake of 1 and 2 Samuel, Samuel was the last of the judges, one of the special leaders whom God raised up during this time period to rescue His people. The judges did not oversee merely legal matters, as in our sense of the role; their tasks often included military and administrative authority as well.</a:t>
            </a:r>
          </a:p>
          <a:p>
            <a:pPr marL="89154" indent="0">
              <a:buNone/>
            </a:pPr>
            <a:endParaRPr lang="en-US" sz="2400" dirty="0"/>
          </a:p>
          <a:p>
            <a:pPr marL="89154" indent="0">
              <a:buNone/>
            </a:pPr>
            <a:r>
              <a:rPr lang="en-US" sz="2400" dirty="0"/>
              <a:t>Why Samuel? The author of Judges certainly lived in the early days of the monarchy.  The recurring statement, “in those days there was no king in Israel” (Judges 17:6; 18:1; 19:1; 21:25), points out a contrast between the events happening in the book and the time of its writing.  Clues within Judges suggest it was written before David established his throne in Jerusalem (1004 BC), yet after Saul was anointed king (1051 BC) (compare Judges 1:21 with 2 Samuel 5:6–7 and Judges 1:29 with 1 Kings 9:16). Also, Samuel was known to write on occasion (1 Samuel 10:25).</a:t>
            </a:r>
          </a:p>
          <a:p>
            <a:pPr marL="89154" indent="0">
              <a:buNone/>
            </a:pPr>
            <a:endParaRPr lang="en-US" sz="2400" dirty="0"/>
          </a:p>
          <a:p>
            <a:pPr marL="89154" indent="0">
              <a:buNone/>
            </a:pPr>
            <a:endParaRPr lang="en-US" sz="2400" dirty="0"/>
          </a:p>
        </p:txBody>
      </p:sp>
    </p:spTree>
    <p:extLst>
      <p:ext uri="{BB962C8B-B14F-4D97-AF65-F5344CB8AC3E}">
        <p14:creationId xmlns:p14="http://schemas.microsoft.com/office/powerpoint/2010/main" val="2314448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228600" y="1676400"/>
            <a:ext cx="8763000" cy="4724401"/>
          </a:xfrm>
        </p:spPr>
        <p:txBody>
          <a:bodyPr>
            <a:normAutofit fontScale="85000" lnSpcReduction="20000"/>
          </a:bodyPr>
          <a:lstStyle/>
          <a:p>
            <a:pPr marL="89154" indent="0">
              <a:buNone/>
            </a:pPr>
            <a:r>
              <a:rPr lang="en-US" sz="2400" dirty="0"/>
              <a:t>We think about the judges as both a period of time and a book of the Bible.  The period of the judges began after the death of Joshua in the early fourteenth century BC (Joshua 24:29) and continued until Saul was crowned king of Israel by the prophet Samuel in 1051 BC (1 Ss 10:24).  The book of Judges acts as the sequel to the book of Joshua, linked by comparable accounts of Joshua’s death (Joshua 24:29–31; Judges 2:6–9).  Events within the book of Judges span the geographical breadth of the nation, happening in a variety of cities, towns, and battlefields.  Scholars believe some of the judges ruled simultaneously in separate geographical regions.  Attempts to calculate the exact amount of time covered in Judges are inconclusive, but generally, the book begins soon after the death of Joshua and ends in the years just before the entrance of Samuel onto the scene, a period of over three hundred years.</a:t>
            </a:r>
          </a:p>
          <a:p>
            <a:pPr marL="89154" indent="0">
              <a:buNone/>
            </a:pPr>
            <a:endParaRPr lang="en-US" sz="2400" dirty="0"/>
          </a:p>
          <a:p>
            <a:pPr marL="89154" indent="0">
              <a:buNone/>
            </a:pPr>
            <a:r>
              <a:rPr lang="en-US" sz="2400" dirty="0"/>
              <a:t>The contents of Judges were likely not written chronologically.  The final few chapters (Ju. 17–21) give an overview of the moral climate during those days and, rather than occurring after the period of the judges listed earlier in the book, they probably happened in and around the times of various judges mentioned in earlier chapters.</a:t>
            </a:r>
          </a:p>
        </p:txBody>
      </p:sp>
    </p:spTree>
    <p:extLst>
      <p:ext uri="{BB962C8B-B14F-4D97-AF65-F5344CB8AC3E}">
        <p14:creationId xmlns:p14="http://schemas.microsoft.com/office/powerpoint/2010/main" val="1697303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t>Why is Judges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304800" y="1472119"/>
            <a:ext cx="8534400" cy="5410200"/>
          </a:xfrm>
        </p:spPr>
        <p:txBody>
          <a:bodyPr>
            <a:noAutofit/>
          </a:bodyPr>
          <a:lstStyle/>
          <a:p>
            <a:pPr marL="89154" indent="0">
              <a:buNone/>
            </a:pPr>
            <a:r>
              <a:rPr lang="en-US" sz="2000" dirty="0"/>
              <a:t>The time of the judges brought about great apostasy in Israel.  The nation underwent political and religious turmoil as the people tried to possess those parts of the land that had not yet been fully conquered. The tribes fought among themselves, as well, nearly wiping out the tribes of Manasseh (Judges 12) and Benjamin (20–21).  The pattern of behavior in the book of Judges is clear: the people rebelled through idolatry and disbelief, God brought judgment through foreign oppression, God raised up a deliverer—or judge, and the people repented and turned back to God. When the people fell back into sin, the cycle started over again.</a:t>
            </a:r>
          </a:p>
          <a:p>
            <a:pPr marL="89154" indent="0">
              <a:buNone/>
            </a:pPr>
            <a:endParaRPr lang="en-US" sz="2000" dirty="0"/>
          </a:p>
          <a:p>
            <a:pPr marL="89154" indent="0">
              <a:buNone/>
            </a:pPr>
            <a:r>
              <a:rPr lang="en-US" sz="2000" dirty="0"/>
              <a:t>Ironically, in this book we meet many heroes of faith: Othniel, Gideon, Samson, Shamgar, Deborah, Jephthah, Ehud . . . flawed individuals who answered God’s call to deliver the Israelites in sometimes dramatic form.  The book includes many of the most graphic, violent, and disturbing scenes in all Scripture—some in the name of righteousness, others in the name of evil.</a:t>
            </a:r>
          </a:p>
        </p:txBody>
      </p:sp>
    </p:spTree>
    <p:extLst>
      <p:ext uri="{BB962C8B-B14F-4D97-AF65-F5344CB8AC3E}">
        <p14:creationId xmlns:p14="http://schemas.microsoft.com/office/powerpoint/2010/main" val="4271229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228600" y="1408176"/>
            <a:ext cx="8763000" cy="6059424"/>
          </a:xfrm>
        </p:spPr>
        <p:txBody>
          <a:bodyPr>
            <a:noAutofit/>
          </a:bodyPr>
          <a:lstStyle/>
          <a:p>
            <a:pPr marL="89154" indent="0">
              <a:buNone/>
            </a:pPr>
            <a:r>
              <a:rPr lang="en-US" sz="2400" dirty="0"/>
              <a:t>The primary message of Judges is that God will not allow sin to go unpunished.  As Exodus established, Israel was God’s people—He was their King.  They had forsaken the covenant established at Mount Sinai.  In Judges, He disciplined them for following other gods, disobeying His sacrificial laws, engaging in blatant immorality, and descending into anarchy at times.  Yet because they were His people, He listened to their cries for mercy and raised up leaders to deliver them.  Unfortunately, even these godly individuals did not wield sufficient influence to change the nation’s direction. The people’s inability to resist sinful Canaanite influences eventually revealed their desire for a centralized monarchy, led by a righteous king whom God would choose as His intermediary.</a:t>
            </a:r>
          </a:p>
        </p:txBody>
      </p:sp>
    </p:spTree>
    <p:extLst>
      <p:ext uri="{BB962C8B-B14F-4D97-AF65-F5344CB8AC3E}">
        <p14:creationId xmlns:p14="http://schemas.microsoft.com/office/powerpoint/2010/main" val="231357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t>How do I apply this?</a:t>
            </a:r>
          </a:p>
        </p:txBody>
      </p:sp>
      <p:sp>
        <p:nvSpPr>
          <p:cNvPr id="5" name="Content Placeholder 4">
            <a:extLst>
              <a:ext uri="{FF2B5EF4-FFF2-40B4-BE49-F238E27FC236}">
                <a16:creationId xmlns:a16="http://schemas.microsoft.com/office/drawing/2014/main" id="{EFC6F071-B48C-A446-A222-4A3A266EE703}"/>
              </a:ext>
            </a:extLst>
          </p:cNvPr>
          <p:cNvSpPr>
            <a:spLocks noGrp="1"/>
          </p:cNvSpPr>
          <p:nvPr>
            <p:ph idx="1"/>
          </p:nvPr>
        </p:nvSpPr>
        <p:spPr>
          <a:xfrm>
            <a:off x="228600" y="1600200"/>
            <a:ext cx="8686800" cy="5102352"/>
          </a:xfrm>
        </p:spPr>
        <p:txBody>
          <a:bodyPr>
            <a:normAutofit/>
          </a:bodyPr>
          <a:lstStyle/>
          <a:p>
            <a:pPr marL="118872" indent="0">
              <a:buNone/>
            </a:pPr>
            <a:r>
              <a:rPr lang="en-US" sz="2400" dirty="0"/>
              <a:t>Memory is a gift.  Remembering the past teaches us countless lessons about how to live today. The Israelites forgot.  They did not remember the miraculous events that brought them to their land or the covenant that united them to their God.  But God did not forget His covenant—and because of His great love for His people, He disciplined His sinful children so that they might return to Him.</a:t>
            </a:r>
          </a:p>
          <a:p>
            <a:pPr marL="118872" indent="0">
              <a:buNone/>
            </a:pPr>
            <a:endParaRPr lang="en-US" sz="2400" dirty="0"/>
          </a:p>
          <a:p>
            <a:pPr marL="118872" indent="0">
              <a:buNone/>
            </a:pPr>
            <a:r>
              <a:rPr lang="en-US" sz="2400" dirty="0"/>
              <a:t>Have you forgotten the great works God has done in your life? Perhaps your difficult circumstances are overpowering your faith. Do you feel as if He is disciplining you right now? Know that He disciplines those He loves (Hebrews 12:5–11). Return to Him. Remember, trust, and obey. He is waiting with open arms.</a:t>
            </a:r>
          </a:p>
        </p:txBody>
      </p:sp>
    </p:spTree>
    <p:extLst>
      <p:ext uri="{BB962C8B-B14F-4D97-AF65-F5344CB8AC3E}">
        <p14:creationId xmlns:p14="http://schemas.microsoft.com/office/powerpoint/2010/main" val="3487663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1AAF9-6CFB-F04C-8BC1-F1185017AE61}"/>
              </a:ext>
            </a:extLst>
          </p:cNvPr>
          <p:cNvSpPr>
            <a:spLocks noGrp="1"/>
          </p:cNvSpPr>
          <p:nvPr>
            <p:ph type="title" idx="4294967295"/>
          </p:nvPr>
        </p:nvSpPr>
        <p:spPr>
          <a:xfrm>
            <a:off x="304800" y="155575"/>
            <a:ext cx="7924800" cy="301625"/>
          </a:xfrm>
        </p:spPr>
        <p:txBody>
          <a:bodyPr>
            <a:normAutofit fontScale="90000"/>
          </a:bodyPr>
          <a:lstStyle/>
          <a:p>
            <a:r>
              <a:rPr lang="en-US" sz="2400" dirty="0">
                <a:solidFill>
                  <a:schemeClr val="tx1"/>
                </a:solidFill>
              </a:rPr>
              <a:t>Brief Outline</a:t>
            </a:r>
          </a:p>
        </p:txBody>
      </p:sp>
      <p:sp>
        <p:nvSpPr>
          <p:cNvPr id="3" name="Content Placeholder 2">
            <a:extLst>
              <a:ext uri="{FF2B5EF4-FFF2-40B4-BE49-F238E27FC236}">
                <a16:creationId xmlns:a16="http://schemas.microsoft.com/office/drawing/2014/main" id="{62AA57F6-175F-C24C-B380-0F698538D81B}"/>
              </a:ext>
            </a:extLst>
          </p:cNvPr>
          <p:cNvSpPr>
            <a:spLocks noGrp="1"/>
          </p:cNvSpPr>
          <p:nvPr>
            <p:ph idx="4294967295"/>
          </p:nvPr>
        </p:nvSpPr>
        <p:spPr>
          <a:xfrm>
            <a:off x="76200" y="533400"/>
            <a:ext cx="8991600" cy="6324600"/>
          </a:xfrm>
        </p:spPr>
        <p:txBody>
          <a:bodyPr>
            <a:noAutofit/>
          </a:bodyPr>
          <a:lstStyle/>
          <a:p>
            <a:pPr marL="118872" indent="0">
              <a:buNone/>
            </a:pPr>
            <a:r>
              <a:rPr lang="en-US" sz="2000" dirty="0"/>
              <a:t>I.   </a:t>
            </a:r>
            <a:r>
              <a:rPr lang="en-US" sz="2000" b="1" dirty="0"/>
              <a:t>Introduction to era of the judges, Chapters 1, 2</a:t>
            </a:r>
          </a:p>
          <a:p>
            <a:pPr marL="118872" indent="0">
              <a:buNone/>
            </a:pPr>
            <a:r>
              <a:rPr lang="en-US" sz="1800" dirty="0"/>
              <a:t>      A.  Condition of nation after death of Joshua (1)</a:t>
            </a:r>
          </a:p>
          <a:p>
            <a:pPr marL="118872" indent="0">
              <a:buNone/>
            </a:pPr>
            <a:r>
              <a:rPr lang="en-US" sz="1800" dirty="0"/>
              <a:t>      B.  Israel’s cycle in period of the judges: “And the children of Israel did evil in the </a:t>
            </a:r>
            <a:br>
              <a:rPr lang="en-US" sz="1800" dirty="0"/>
            </a:br>
            <a:r>
              <a:rPr lang="en-US" sz="1800" dirty="0"/>
              <a:t>            sight of the Lord” (2)</a:t>
            </a:r>
          </a:p>
          <a:p>
            <a:pPr marL="118872" indent="0">
              <a:buNone/>
            </a:pPr>
            <a:r>
              <a:rPr lang="en-US" sz="2000" dirty="0"/>
              <a:t>II.  </a:t>
            </a:r>
            <a:r>
              <a:rPr lang="en-US" sz="2000" b="1" dirty="0"/>
              <a:t>Era of the judges, Chapters 3-16</a:t>
            </a:r>
          </a:p>
          <a:p>
            <a:pPr marL="118872" indent="0">
              <a:buNone/>
            </a:pPr>
            <a:r>
              <a:rPr lang="en-US" sz="1800" dirty="0"/>
              <a:t>     A.  1st Apostasy; conquered by Mesopotamia; delivered through Othniel (3:1-11)</a:t>
            </a:r>
          </a:p>
          <a:p>
            <a:pPr marL="118872" indent="0">
              <a:buNone/>
            </a:pPr>
            <a:r>
              <a:rPr lang="en-US" sz="1800" dirty="0"/>
              <a:t>     B.  2nd Apostasy; conquered by Moabites and Philistines; delivered through Ehud </a:t>
            </a:r>
            <a:br>
              <a:rPr lang="en-US" sz="1800" dirty="0"/>
            </a:br>
            <a:r>
              <a:rPr lang="en-US" sz="1800" dirty="0"/>
              <a:t>            and Shamgar (3:12-31)</a:t>
            </a:r>
          </a:p>
          <a:p>
            <a:pPr marL="118872" indent="0">
              <a:buNone/>
            </a:pPr>
            <a:r>
              <a:rPr lang="en-US" sz="1800" dirty="0"/>
              <a:t>     C. 3rd Apostasy; conquered by </a:t>
            </a:r>
            <a:r>
              <a:rPr lang="en-US" sz="1800" dirty="0" err="1"/>
              <a:t>Jabin</a:t>
            </a:r>
            <a:r>
              <a:rPr lang="en-US" sz="1800" dirty="0"/>
              <a:t>, king of Canaan; delivered through Deborah </a:t>
            </a:r>
            <a:br>
              <a:rPr lang="en-US" sz="1800" dirty="0"/>
            </a:br>
            <a:r>
              <a:rPr lang="en-US" sz="1800" dirty="0"/>
              <a:t>           and Barak (4:1-5:31)</a:t>
            </a:r>
          </a:p>
          <a:p>
            <a:pPr marL="118872" indent="0">
              <a:buNone/>
            </a:pPr>
            <a:r>
              <a:rPr lang="en-US" sz="1800" dirty="0"/>
              <a:t>     D. 4th Apostasy; conquered by Midian; delivered through Gideon (6:1-8:32)</a:t>
            </a:r>
          </a:p>
          <a:p>
            <a:pPr marL="118872" indent="0">
              <a:buNone/>
            </a:pPr>
            <a:r>
              <a:rPr lang="en-US" sz="1800" dirty="0"/>
              <a:t>     E. 5th Apostasy; civil war; delivered through Abimelech, Tola, Jair (8:33-10:5)</a:t>
            </a:r>
          </a:p>
          <a:p>
            <a:pPr marL="118872" indent="0">
              <a:buNone/>
            </a:pPr>
            <a:r>
              <a:rPr lang="en-US" sz="1800" dirty="0"/>
              <a:t>     F. 6th Apostasy; conquered by Philistines and Ammonites; delivered through </a:t>
            </a:r>
            <a:br>
              <a:rPr lang="en-US" sz="1800" dirty="0"/>
            </a:br>
            <a:r>
              <a:rPr lang="en-US" sz="1800" dirty="0"/>
              <a:t>          Jephthah, </a:t>
            </a:r>
            <a:r>
              <a:rPr lang="en-US" sz="1800" dirty="0" err="1"/>
              <a:t>Ibzan</a:t>
            </a:r>
            <a:r>
              <a:rPr lang="en-US" sz="1800" dirty="0"/>
              <a:t>, Elon, Abdon (10:6-12:15)</a:t>
            </a:r>
          </a:p>
          <a:p>
            <a:pPr marL="118872" indent="0">
              <a:buNone/>
            </a:pPr>
            <a:r>
              <a:rPr lang="en-US" sz="1800" dirty="0"/>
              <a:t>     G. 7th Apostasy; conquered by Philistines; delivered partially through Samson (13-16)</a:t>
            </a:r>
          </a:p>
          <a:p>
            <a:pPr marL="118872" indent="0">
              <a:buNone/>
            </a:pPr>
            <a:r>
              <a:rPr lang="en-US" sz="2000" dirty="0"/>
              <a:t>III. </a:t>
            </a:r>
            <a:r>
              <a:rPr lang="en-US" sz="2000" b="1" dirty="0"/>
              <a:t>Results of era of the judges (confusion), Chapters 17-21</a:t>
            </a:r>
          </a:p>
          <a:p>
            <a:pPr marL="118872" indent="0">
              <a:buNone/>
            </a:pPr>
            <a:r>
              <a:rPr lang="en-US" sz="1800" dirty="0"/>
              <a:t>      A. Religious apostasy (the temple) (17, 18)</a:t>
            </a:r>
          </a:p>
          <a:p>
            <a:pPr marL="118872" indent="0">
              <a:buNone/>
            </a:pPr>
            <a:r>
              <a:rPr lang="en-US" sz="1800" dirty="0"/>
              <a:t>      B. Moral awfulness (the home) (19)</a:t>
            </a:r>
          </a:p>
          <a:p>
            <a:pPr marL="118872" indent="0">
              <a:buNone/>
            </a:pPr>
            <a:r>
              <a:rPr lang="en-US" sz="1800" dirty="0"/>
              <a:t>      C. Political anarchy (the state), (20, 21)</a:t>
            </a:r>
          </a:p>
        </p:txBody>
      </p:sp>
    </p:spTree>
    <p:extLst>
      <p:ext uri="{BB962C8B-B14F-4D97-AF65-F5344CB8AC3E}">
        <p14:creationId xmlns:p14="http://schemas.microsoft.com/office/powerpoint/2010/main" val="255048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4E165-8DAD-2741-B36B-5FFD3417F51C}"/>
              </a:ext>
            </a:extLst>
          </p:cNvPr>
          <p:cNvSpPr>
            <a:spLocks noGrp="1"/>
          </p:cNvSpPr>
          <p:nvPr>
            <p:ph type="title"/>
          </p:nvPr>
        </p:nvSpPr>
        <p:spPr/>
        <p:txBody>
          <a:bodyPr>
            <a:normAutofit/>
          </a:bodyPr>
          <a:lstStyle/>
          <a:p>
            <a:r>
              <a:rPr lang="en-US" sz="3200" dirty="0"/>
              <a:t>Period of Judges Summarized</a:t>
            </a:r>
          </a:p>
        </p:txBody>
      </p:sp>
      <p:sp>
        <p:nvSpPr>
          <p:cNvPr id="3" name="Content Placeholder 2">
            <a:extLst>
              <a:ext uri="{FF2B5EF4-FFF2-40B4-BE49-F238E27FC236}">
                <a16:creationId xmlns:a16="http://schemas.microsoft.com/office/drawing/2014/main" id="{BAB5CD72-505F-B741-B83C-C94352FE711D}"/>
              </a:ext>
            </a:extLst>
          </p:cNvPr>
          <p:cNvSpPr>
            <a:spLocks noGrp="1"/>
          </p:cNvSpPr>
          <p:nvPr>
            <p:ph idx="1"/>
          </p:nvPr>
        </p:nvSpPr>
        <p:spPr>
          <a:xfrm>
            <a:off x="228600" y="1600200"/>
            <a:ext cx="8686800" cy="4800601"/>
          </a:xfrm>
        </p:spPr>
        <p:txBody>
          <a:bodyPr>
            <a:normAutofit/>
          </a:bodyPr>
          <a:lstStyle/>
          <a:p>
            <a:pPr marL="118872" indent="0">
              <a:buNone/>
            </a:pPr>
            <a:r>
              <a:rPr lang="en-US" sz="2200" dirty="0"/>
              <a:t>“It seems that Israel’s moral decline has so affected the people that even honest attempts at goodness are blemished.  Even in the sincere efforts made to forgive and to restore the </a:t>
            </a:r>
            <a:r>
              <a:rPr lang="en-US" sz="2200" dirty="0" err="1"/>
              <a:t>Benjamites</a:t>
            </a:r>
            <a:r>
              <a:rPr lang="en-US" sz="2200" dirty="0"/>
              <a:t>, there is an inclination that the Israelites have exercised extremely questionable moral judgment as far as their methods were concerned.  This entire period of the Canaan conflict is a sad testimony to the relationship between God and man.  From a pinnacle of adherence to law under Moses (as imperfect as their obedience was, even then), the nation of Israel has sunk to a new low ebb in which moral authority is no higher than self-will.  The inspired record sums it up with a disappointing epitaph: “In those days there was no king in Israel, and every man did whatever was right in his own eyes” (Ju. 21:25).  </a:t>
            </a:r>
            <a:r>
              <a:rPr lang="en-US" sz="1600" dirty="0"/>
              <a:t>--- F. </a:t>
            </a:r>
            <a:r>
              <a:rPr lang="en-US" sz="1600" dirty="0" err="1"/>
              <a:t>LeGard</a:t>
            </a:r>
            <a:r>
              <a:rPr lang="en-US" sz="1600" dirty="0"/>
              <a:t> Smith, The Narrated Bible, page 383</a:t>
            </a:r>
            <a:endParaRPr lang="en-US" sz="2200" dirty="0"/>
          </a:p>
        </p:txBody>
      </p:sp>
    </p:spTree>
    <p:extLst>
      <p:ext uri="{BB962C8B-B14F-4D97-AF65-F5344CB8AC3E}">
        <p14:creationId xmlns:p14="http://schemas.microsoft.com/office/powerpoint/2010/main" val="225209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Judges</a:t>
            </a:r>
          </a:p>
        </p:txBody>
      </p:sp>
      <p:sp>
        <p:nvSpPr>
          <p:cNvPr id="3" name="Content Placeholder 2"/>
          <p:cNvSpPr>
            <a:spLocks noGrp="1"/>
          </p:cNvSpPr>
          <p:nvPr>
            <p:ph idx="1"/>
          </p:nvPr>
        </p:nvSpPr>
        <p:spPr>
          <a:xfrm>
            <a:off x="914400" y="1143000"/>
            <a:ext cx="8229600" cy="5235209"/>
          </a:xfrm>
          <a:noFill/>
        </p:spPr>
        <p:txBody>
          <a:bodyPr/>
          <a:lstStyle/>
          <a:p>
            <a:pPr>
              <a:buNone/>
            </a:pPr>
            <a:endParaRPr lang="en-US" sz="1800" b="1" dirty="0"/>
          </a:p>
          <a:p>
            <a:pPr>
              <a:buNone/>
            </a:pPr>
            <a:r>
              <a:rPr lang="en-US" sz="1800" b="1" dirty="0"/>
              <a:t>        Causes of                            Course of Failure                                  Curses </a:t>
            </a:r>
          </a:p>
          <a:p>
            <a:pPr>
              <a:buNone/>
            </a:pPr>
            <a:r>
              <a:rPr lang="en-US" sz="1800" b="1" dirty="0"/>
              <a:t>           Failure         				                          from Failure</a:t>
            </a:r>
          </a:p>
          <a:p>
            <a:pPr>
              <a:buNone/>
            </a:pPr>
            <a:r>
              <a:rPr lang="en-US" sz="1800" b="1" dirty="0"/>
              <a:t>         </a:t>
            </a:r>
            <a:r>
              <a:rPr lang="en-US" sz="1400" b="1" dirty="0"/>
              <a:t>(1:1-2:5)</a:t>
            </a:r>
          </a:p>
          <a:p>
            <a:pPr>
              <a:buNone/>
            </a:pPr>
            <a:r>
              <a:rPr lang="en-US" sz="1800" b="1" dirty="0"/>
              <a:t>       </a:t>
            </a:r>
            <a:r>
              <a:rPr lang="en-US" sz="1800" b="1" u="sng" dirty="0"/>
              <a:t>  </a:t>
            </a:r>
            <a:endParaRPr lang="en-US" sz="1800" b="1" dirty="0"/>
          </a:p>
          <a:p>
            <a:pPr>
              <a:buNone/>
            </a:pPr>
            <a:endParaRPr lang="en-US" sz="105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342900" y="2400300"/>
            <a:ext cx="18288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505700" y="2400300"/>
            <a:ext cx="1905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43000" y="3505200"/>
            <a:ext cx="7315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753100" y="2476500"/>
            <a:ext cx="1905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42900" y="4838700"/>
            <a:ext cx="2971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6972300" y="4838700"/>
            <a:ext cx="2971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143000" y="6324600"/>
            <a:ext cx="73152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143000" y="5334000"/>
            <a:ext cx="73152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0" y="5562600"/>
            <a:ext cx="8458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rot="10800000" flipV="1">
            <a:off x="1219200" y="4995862"/>
            <a:ext cx="1524000" cy="400110"/>
          </a:xfrm>
          <a:prstGeom prst="rect">
            <a:avLst/>
          </a:prstGeom>
          <a:noFill/>
        </p:spPr>
        <p:txBody>
          <a:bodyPr wrap="square" rtlCol="0">
            <a:spAutoFit/>
          </a:bodyPr>
          <a:lstStyle/>
          <a:p>
            <a:r>
              <a:rPr lang="en-US" sz="2000" b="1" dirty="0"/>
              <a:t> </a:t>
            </a:r>
            <a:r>
              <a:rPr lang="en-US" b="1" dirty="0"/>
              <a:t>Defeat</a:t>
            </a:r>
          </a:p>
        </p:txBody>
      </p:sp>
      <p:sp>
        <p:nvSpPr>
          <p:cNvPr id="77" name="TextBox 76"/>
          <p:cNvSpPr txBox="1"/>
          <p:nvPr/>
        </p:nvSpPr>
        <p:spPr>
          <a:xfrm>
            <a:off x="6665574" y="1989225"/>
            <a:ext cx="1371600" cy="276999"/>
          </a:xfrm>
          <a:prstGeom prst="rect">
            <a:avLst/>
          </a:prstGeom>
          <a:noFill/>
        </p:spPr>
        <p:txBody>
          <a:bodyPr wrap="square" rtlCol="0">
            <a:spAutoFit/>
          </a:bodyPr>
          <a:lstStyle/>
          <a:p>
            <a:r>
              <a:rPr lang="en-US" sz="1200" b="1" dirty="0"/>
              <a:t>Idolatry</a:t>
            </a:r>
          </a:p>
        </p:txBody>
      </p:sp>
      <p:sp>
        <p:nvSpPr>
          <p:cNvPr id="78" name="TextBox 77"/>
          <p:cNvSpPr txBox="1"/>
          <p:nvPr/>
        </p:nvSpPr>
        <p:spPr>
          <a:xfrm>
            <a:off x="1371600" y="3886200"/>
            <a:ext cx="1524000" cy="369332"/>
          </a:xfrm>
          <a:prstGeom prst="rect">
            <a:avLst/>
          </a:prstGeom>
          <a:noFill/>
        </p:spPr>
        <p:txBody>
          <a:bodyPr wrap="square" rtlCol="0">
            <a:spAutoFit/>
          </a:bodyPr>
          <a:lstStyle/>
          <a:p>
            <a:r>
              <a:rPr lang="en-US" b="1" dirty="0"/>
              <a:t> </a:t>
            </a:r>
          </a:p>
        </p:txBody>
      </p:sp>
      <p:sp>
        <p:nvSpPr>
          <p:cNvPr id="84" name="TextBox 83"/>
          <p:cNvSpPr txBox="1"/>
          <p:nvPr/>
        </p:nvSpPr>
        <p:spPr>
          <a:xfrm>
            <a:off x="2743200" y="4343400"/>
            <a:ext cx="4724400" cy="369332"/>
          </a:xfrm>
          <a:prstGeom prst="rect">
            <a:avLst/>
          </a:prstGeom>
          <a:noFill/>
        </p:spPr>
        <p:txBody>
          <a:bodyPr wrap="square" rtlCol="0">
            <a:spAutoFit/>
          </a:bodyPr>
          <a:lstStyle/>
          <a:p>
            <a:r>
              <a:rPr lang="en-US" b="1" dirty="0"/>
              <a:t>    </a:t>
            </a:r>
          </a:p>
        </p:txBody>
      </p:sp>
      <p:sp>
        <p:nvSpPr>
          <p:cNvPr id="85" name="TextBox 84"/>
          <p:cNvSpPr txBox="1"/>
          <p:nvPr/>
        </p:nvSpPr>
        <p:spPr>
          <a:xfrm>
            <a:off x="3352800" y="4648200"/>
            <a:ext cx="2362200" cy="381000"/>
          </a:xfrm>
          <a:prstGeom prst="rect">
            <a:avLst/>
          </a:prstGeom>
          <a:noFill/>
        </p:spPr>
        <p:txBody>
          <a:bodyPr wrap="square" rtlCol="0">
            <a:spAutoFit/>
          </a:bodyPr>
          <a:lstStyle/>
          <a:p>
            <a:pPr algn="ctr"/>
            <a:r>
              <a:rPr lang="en-US" b="1" dirty="0"/>
              <a:t> </a:t>
            </a:r>
          </a:p>
        </p:txBody>
      </p:sp>
      <p:sp>
        <p:nvSpPr>
          <p:cNvPr id="86" name="TextBox 85"/>
          <p:cNvSpPr txBox="1"/>
          <p:nvPr/>
        </p:nvSpPr>
        <p:spPr>
          <a:xfrm>
            <a:off x="3276600" y="5105400"/>
            <a:ext cx="2590800" cy="369332"/>
          </a:xfrm>
          <a:prstGeom prst="rect">
            <a:avLst/>
          </a:prstGeom>
          <a:noFill/>
        </p:spPr>
        <p:txBody>
          <a:bodyPr wrap="square" rtlCol="0">
            <a:spAutoFit/>
          </a:bodyPr>
          <a:lstStyle/>
          <a:p>
            <a:pPr algn="ctr"/>
            <a:r>
              <a:rPr lang="en-US" b="1" dirty="0"/>
              <a:t>  </a:t>
            </a:r>
          </a:p>
        </p:txBody>
      </p:sp>
      <p:sp>
        <p:nvSpPr>
          <p:cNvPr id="112" name="TextBox 111"/>
          <p:cNvSpPr txBox="1"/>
          <p:nvPr/>
        </p:nvSpPr>
        <p:spPr>
          <a:xfrm>
            <a:off x="-152400" y="5943600"/>
            <a:ext cx="1295400" cy="523220"/>
          </a:xfrm>
          <a:prstGeom prst="rect">
            <a:avLst/>
          </a:prstGeom>
          <a:noFill/>
        </p:spPr>
        <p:txBody>
          <a:bodyPr wrap="square" rtlCol="0">
            <a:spAutoFit/>
          </a:bodyPr>
          <a:lstStyle/>
          <a:p>
            <a:pPr algn="r"/>
            <a:r>
              <a:rPr lang="en-US" sz="1400" dirty="0">
                <a:latin typeface="Arial Black" pitchFamily="34" charset="0"/>
              </a:rPr>
              <a:t>Christ  in          Judges</a:t>
            </a:r>
          </a:p>
        </p:txBody>
      </p:sp>
      <p:cxnSp>
        <p:nvCxnSpPr>
          <p:cNvPr id="37" name="Straight Connector 36"/>
          <p:cNvCxnSpPr/>
          <p:nvPr/>
        </p:nvCxnSpPr>
        <p:spPr>
          <a:xfrm rot="5400000">
            <a:off x="1562100" y="2400300"/>
            <a:ext cx="1981200" cy="2286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28600" y="5562600"/>
            <a:ext cx="1447800" cy="307777"/>
          </a:xfrm>
          <a:prstGeom prst="rect">
            <a:avLst/>
          </a:prstGeom>
          <a:noFill/>
        </p:spPr>
        <p:txBody>
          <a:bodyPr wrap="square" rtlCol="0">
            <a:spAutoFit/>
          </a:bodyPr>
          <a:lstStyle/>
          <a:p>
            <a:pPr algn="r"/>
            <a:r>
              <a:rPr lang="en-US" sz="1400" b="1" dirty="0">
                <a:latin typeface="Arial Black" pitchFamily="34" charset="0"/>
              </a:rPr>
              <a:t>Key Verses</a:t>
            </a:r>
          </a:p>
        </p:txBody>
      </p:sp>
      <p:cxnSp>
        <p:nvCxnSpPr>
          <p:cNvPr id="43" name="Straight Connector 42"/>
          <p:cNvCxnSpPr/>
          <p:nvPr/>
        </p:nvCxnSpPr>
        <p:spPr>
          <a:xfrm>
            <a:off x="0" y="5943600"/>
            <a:ext cx="8458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381000" y="5257800"/>
            <a:ext cx="1295400" cy="307777"/>
          </a:xfrm>
          <a:prstGeom prst="rect">
            <a:avLst/>
          </a:prstGeom>
          <a:noFill/>
        </p:spPr>
        <p:txBody>
          <a:bodyPr wrap="square" rtlCol="0">
            <a:spAutoFit/>
          </a:bodyPr>
          <a:lstStyle/>
          <a:p>
            <a:r>
              <a:rPr lang="en-US" sz="1400" dirty="0">
                <a:latin typeface="Arial Black" pitchFamily="34" charset="0"/>
              </a:rPr>
              <a:t>Theme</a:t>
            </a:r>
          </a:p>
        </p:txBody>
      </p:sp>
      <p:cxnSp>
        <p:nvCxnSpPr>
          <p:cNvPr id="48" name="Straight Connector 47"/>
          <p:cNvCxnSpPr/>
          <p:nvPr/>
        </p:nvCxnSpPr>
        <p:spPr>
          <a:xfrm>
            <a:off x="1219200" y="5029200"/>
            <a:ext cx="7239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524000" y="4419600"/>
            <a:ext cx="1828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rot="441581">
            <a:off x="799539" y="1433686"/>
            <a:ext cx="461665" cy="2117671"/>
          </a:xfrm>
          <a:prstGeom prst="rect">
            <a:avLst/>
          </a:prstGeom>
          <a:noFill/>
        </p:spPr>
        <p:txBody>
          <a:bodyPr vert="vert270" wrap="square" rtlCol="0">
            <a:spAutoFit/>
          </a:bodyPr>
          <a:lstStyle/>
          <a:p>
            <a:r>
              <a:rPr lang="en-US" b="1" dirty="0">
                <a:latin typeface="Arial" pitchFamily="34" charset="0"/>
                <a:cs typeface="Arial" pitchFamily="34" charset="0"/>
              </a:rPr>
              <a:t>Joshua 1375 B.C</a:t>
            </a:r>
            <a:r>
              <a:rPr lang="en-US" b="1" dirty="0"/>
              <a:t>. </a:t>
            </a:r>
          </a:p>
        </p:txBody>
      </p:sp>
      <p:cxnSp>
        <p:nvCxnSpPr>
          <p:cNvPr id="80" name="Straight Connector 79"/>
          <p:cNvCxnSpPr/>
          <p:nvPr/>
        </p:nvCxnSpPr>
        <p:spPr>
          <a:xfrm>
            <a:off x="1447800" y="2438400"/>
            <a:ext cx="9906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rot="10800000" flipV="1">
            <a:off x="1447800" y="2404007"/>
            <a:ext cx="1447800" cy="523220"/>
          </a:xfrm>
          <a:prstGeom prst="rect">
            <a:avLst/>
          </a:prstGeom>
          <a:noFill/>
        </p:spPr>
        <p:txBody>
          <a:bodyPr wrap="square" rtlCol="0">
            <a:spAutoFit/>
          </a:bodyPr>
          <a:lstStyle/>
          <a:p>
            <a:r>
              <a:rPr lang="en-US" sz="1400" b="1" dirty="0"/>
              <a:t>Idolatry</a:t>
            </a:r>
          </a:p>
          <a:p>
            <a:r>
              <a:rPr lang="en-US" sz="1400" b="1" dirty="0"/>
              <a:t>(2:6-3:4)</a:t>
            </a:r>
          </a:p>
        </p:txBody>
      </p:sp>
      <p:cxnSp>
        <p:nvCxnSpPr>
          <p:cNvPr id="83" name="Straight Connector 82"/>
          <p:cNvCxnSpPr/>
          <p:nvPr/>
        </p:nvCxnSpPr>
        <p:spPr>
          <a:xfrm>
            <a:off x="1371600" y="2895600"/>
            <a:ext cx="914400"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219200" y="2895600"/>
            <a:ext cx="1362988" cy="523220"/>
          </a:xfrm>
          <a:prstGeom prst="rect">
            <a:avLst/>
          </a:prstGeom>
          <a:noFill/>
        </p:spPr>
        <p:txBody>
          <a:bodyPr wrap="square" rtlCol="0">
            <a:spAutoFit/>
          </a:bodyPr>
          <a:lstStyle/>
          <a:p>
            <a:r>
              <a:rPr lang="en-US" sz="1400" b="1" dirty="0"/>
              <a:t>Intermarriage</a:t>
            </a:r>
          </a:p>
          <a:p>
            <a:r>
              <a:rPr lang="en-US" sz="1400" b="1" dirty="0"/>
              <a:t>       (3:5-6)</a:t>
            </a:r>
          </a:p>
        </p:txBody>
      </p:sp>
      <p:cxnSp>
        <p:nvCxnSpPr>
          <p:cNvPr id="91" name="Straight Connector 90"/>
          <p:cNvCxnSpPr/>
          <p:nvPr/>
        </p:nvCxnSpPr>
        <p:spPr>
          <a:xfrm>
            <a:off x="1371600" y="3352800"/>
            <a:ext cx="914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6689768" y="3418820"/>
            <a:ext cx="19234" cy="1924984"/>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3429000" y="5029200"/>
            <a:ext cx="2133600" cy="369332"/>
          </a:xfrm>
          <a:prstGeom prst="rect">
            <a:avLst/>
          </a:prstGeom>
          <a:noFill/>
        </p:spPr>
        <p:txBody>
          <a:bodyPr wrap="square" rtlCol="0">
            <a:spAutoFit/>
          </a:bodyPr>
          <a:lstStyle/>
          <a:p>
            <a:r>
              <a:rPr lang="en-US" b="1" dirty="0"/>
              <a:t>Disobedience</a:t>
            </a:r>
          </a:p>
        </p:txBody>
      </p:sp>
      <p:sp>
        <p:nvSpPr>
          <p:cNvPr id="102" name="TextBox 101"/>
          <p:cNvSpPr txBox="1"/>
          <p:nvPr/>
        </p:nvSpPr>
        <p:spPr>
          <a:xfrm>
            <a:off x="6934200" y="5029200"/>
            <a:ext cx="1676400" cy="369332"/>
          </a:xfrm>
          <a:prstGeom prst="rect">
            <a:avLst/>
          </a:prstGeom>
          <a:noFill/>
        </p:spPr>
        <p:txBody>
          <a:bodyPr wrap="square" rtlCol="0">
            <a:spAutoFit/>
          </a:bodyPr>
          <a:lstStyle/>
          <a:p>
            <a:r>
              <a:rPr lang="en-US" b="1" dirty="0"/>
              <a:t>Disgrace</a:t>
            </a:r>
          </a:p>
        </p:txBody>
      </p:sp>
      <p:sp>
        <p:nvSpPr>
          <p:cNvPr id="113" name="TextBox 112"/>
          <p:cNvSpPr txBox="1"/>
          <p:nvPr/>
        </p:nvSpPr>
        <p:spPr>
          <a:xfrm>
            <a:off x="2667000" y="1752600"/>
            <a:ext cx="1286159" cy="738664"/>
          </a:xfrm>
          <a:prstGeom prst="rect">
            <a:avLst/>
          </a:prstGeom>
          <a:noFill/>
        </p:spPr>
        <p:txBody>
          <a:bodyPr wrap="square" rtlCol="0">
            <a:spAutoFit/>
          </a:bodyPr>
          <a:lstStyle/>
          <a:p>
            <a:pPr>
              <a:buFont typeface="Arial" pitchFamily="34" charset="0"/>
              <a:buChar char="•"/>
            </a:pPr>
            <a:r>
              <a:rPr lang="en-US" sz="1000" b="1" dirty="0"/>
              <a:t>Mesopotamia</a:t>
            </a:r>
          </a:p>
          <a:p>
            <a:r>
              <a:rPr lang="en-US" sz="1000" dirty="0"/>
              <a:t>   40 </a:t>
            </a:r>
            <a:r>
              <a:rPr lang="en-US" sz="1000" dirty="0" err="1"/>
              <a:t>yrs</a:t>
            </a:r>
            <a:r>
              <a:rPr lang="en-US" sz="1000" dirty="0"/>
              <a:t> (3:9-11)</a:t>
            </a:r>
          </a:p>
          <a:p>
            <a:r>
              <a:rPr lang="en-US" sz="1000" dirty="0"/>
              <a:t>     </a:t>
            </a:r>
            <a:r>
              <a:rPr lang="en-US" sz="1000" b="1" dirty="0">
                <a:latin typeface="Abadi MT Condensed Extra Bold" charset="0"/>
                <a:ea typeface="Abadi MT Condensed Extra Bold" charset="0"/>
                <a:cs typeface="Abadi MT Condensed Extra Bold" charset="0"/>
              </a:rPr>
              <a:t>OTHNIEL</a:t>
            </a:r>
            <a:br>
              <a:rPr lang="en-US" sz="1200" dirty="0"/>
            </a:br>
            <a:endParaRPr lang="en-US" sz="1200" dirty="0"/>
          </a:p>
        </p:txBody>
      </p:sp>
      <p:sp>
        <p:nvSpPr>
          <p:cNvPr id="122" name="TextBox 121"/>
          <p:cNvSpPr txBox="1"/>
          <p:nvPr/>
        </p:nvSpPr>
        <p:spPr>
          <a:xfrm>
            <a:off x="3783488" y="1765658"/>
            <a:ext cx="1219200" cy="923330"/>
          </a:xfrm>
          <a:prstGeom prst="rect">
            <a:avLst/>
          </a:prstGeom>
          <a:noFill/>
        </p:spPr>
        <p:txBody>
          <a:bodyPr wrap="square" rtlCol="0">
            <a:spAutoFit/>
          </a:bodyPr>
          <a:lstStyle/>
          <a:p>
            <a:pPr>
              <a:buFont typeface="Arial" pitchFamily="34" charset="0"/>
              <a:buChar char="•"/>
            </a:pPr>
            <a:r>
              <a:rPr lang="en-US" sz="1200" dirty="0"/>
              <a:t>  </a:t>
            </a:r>
            <a:r>
              <a:rPr lang="en-US" sz="1000" b="1" dirty="0"/>
              <a:t>Canaan</a:t>
            </a:r>
          </a:p>
          <a:p>
            <a:r>
              <a:rPr lang="en-US" sz="1000" b="1" dirty="0"/>
              <a:t>2</a:t>
            </a:r>
            <a:r>
              <a:rPr lang="en-US" sz="1000" dirty="0"/>
              <a:t>0 yrs (4:4-5:31)</a:t>
            </a:r>
          </a:p>
          <a:p>
            <a:r>
              <a:rPr lang="en-US" sz="1000" dirty="0">
                <a:latin typeface="Abadi MT Condensed Extra Bold" charset="0"/>
                <a:ea typeface="Abadi MT Condensed Extra Bold" charset="0"/>
                <a:cs typeface="Abadi MT Condensed Extra Bold" charset="0"/>
              </a:rPr>
              <a:t>    DEBORAH</a:t>
            </a:r>
          </a:p>
          <a:p>
            <a:r>
              <a:rPr lang="en-US" sz="1000" dirty="0">
                <a:latin typeface="Abadi MT Condensed Extra Bold" charset="0"/>
                <a:ea typeface="Abadi MT Condensed Extra Bold" charset="0"/>
                <a:cs typeface="Abadi MT Condensed Extra Bold" charset="0"/>
              </a:rPr>
              <a:t>       </a:t>
            </a:r>
            <a:r>
              <a:rPr lang="en-US" sz="1000" dirty="0">
                <a:ea typeface="Abadi MT Condensed Extra Bold" charset="0"/>
                <a:cs typeface="Abadi MT Condensed Extra Bold" charset="0"/>
              </a:rPr>
              <a:t>BARAK</a:t>
            </a:r>
          </a:p>
          <a:p>
            <a:endParaRPr lang="en-US" sz="1200" dirty="0"/>
          </a:p>
        </p:txBody>
      </p:sp>
      <p:sp>
        <p:nvSpPr>
          <p:cNvPr id="124" name="TextBox 123"/>
          <p:cNvSpPr txBox="1"/>
          <p:nvPr/>
        </p:nvSpPr>
        <p:spPr>
          <a:xfrm>
            <a:off x="4775481" y="1752600"/>
            <a:ext cx="1143000" cy="861774"/>
          </a:xfrm>
          <a:prstGeom prst="rect">
            <a:avLst/>
          </a:prstGeom>
          <a:noFill/>
        </p:spPr>
        <p:txBody>
          <a:bodyPr wrap="square" rtlCol="0">
            <a:spAutoFit/>
          </a:bodyPr>
          <a:lstStyle/>
          <a:p>
            <a:pPr>
              <a:buFont typeface="Arial" pitchFamily="34" charset="0"/>
              <a:buChar char="•"/>
            </a:pPr>
            <a:r>
              <a:rPr lang="en-US" sz="1000" b="1" dirty="0" err="1"/>
              <a:t>Abimelech</a:t>
            </a:r>
            <a:br>
              <a:rPr lang="en-US" sz="1000" dirty="0"/>
            </a:br>
            <a:r>
              <a:rPr lang="en-US" sz="1000" dirty="0"/>
              <a:t>    3 yrs (10:1-5)</a:t>
            </a:r>
          </a:p>
          <a:p>
            <a:r>
              <a:rPr lang="en-US" sz="1000" dirty="0"/>
              <a:t>     </a:t>
            </a:r>
            <a:r>
              <a:rPr lang="en-US" sz="1000" dirty="0">
                <a:latin typeface="Abadi MT Condensed Extra Bold" charset="0"/>
                <a:ea typeface="Abadi MT Condensed Extra Bold" charset="0"/>
                <a:cs typeface="Abadi MT Condensed Extra Bold" charset="0"/>
              </a:rPr>
              <a:t>TOLA</a:t>
            </a:r>
            <a:br>
              <a:rPr lang="en-US" sz="1000" dirty="0"/>
            </a:br>
            <a:r>
              <a:rPr lang="en-US" sz="1000" dirty="0"/>
              <a:t>      JAIR</a:t>
            </a:r>
          </a:p>
          <a:p>
            <a:r>
              <a:rPr lang="en-US" sz="1000" dirty="0"/>
              <a:t> </a:t>
            </a:r>
          </a:p>
        </p:txBody>
      </p:sp>
      <p:sp>
        <p:nvSpPr>
          <p:cNvPr id="125" name="TextBox 124"/>
          <p:cNvSpPr txBox="1"/>
          <p:nvPr/>
        </p:nvSpPr>
        <p:spPr>
          <a:xfrm>
            <a:off x="5646769" y="1757326"/>
            <a:ext cx="1310927" cy="707886"/>
          </a:xfrm>
          <a:prstGeom prst="rect">
            <a:avLst/>
          </a:prstGeom>
          <a:noFill/>
        </p:spPr>
        <p:txBody>
          <a:bodyPr wrap="square" rtlCol="0">
            <a:spAutoFit/>
          </a:bodyPr>
          <a:lstStyle/>
          <a:p>
            <a:pPr>
              <a:buFont typeface="Arial" pitchFamily="34" charset="0"/>
              <a:buChar char="•"/>
            </a:pPr>
            <a:r>
              <a:rPr lang="en-US" sz="1000" b="1" dirty="0" err="1"/>
              <a:t>Philisitnes</a:t>
            </a:r>
            <a:endParaRPr lang="en-US" sz="1000" b="1" dirty="0"/>
          </a:p>
          <a:p>
            <a:r>
              <a:rPr lang="en-US" sz="1000" dirty="0"/>
              <a:t>40 </a:t>
            </a:r>
            <a:r>
              <a:rPr lang="en-US" sz="1000" dirty="0" err="1"/>
              <a:t>yrs</a:t>
            </a:r>
            <a:r>
              <a:rPr lang="en-US" sz="1000" dirty="0"/>
              <a:t>  (13:2-16:3)</a:t>
            </a:r>
          </a:p>
          <a:p>
            <a:r>
              <a:rPr lang="en-US" sz="1000" dirty="0">
                <a:latin typeface="Abadi MT Condensed Extra Bold" charset="0"/>
                <a:ea typeface="Abadi MT Condensed Extra Bold" charset="0"/>
                <a:cs typeface="Abadi MT Condensed Extra Bold" charset="0"/>
              </a:rPr>
              <a:t>   SAMSON </a:t>
            </a:r>
          </a:p>
          <a:p>
            <a:r>
              <a:rPr lang="en-US" sz="1000" dirty="0">
                <a:latin typeface="Abadi MT Condensed Extra Bold" charset="0"/>
                <a:ea typeface="Abadi MT Condensed Extra Bold" charset="0"/>
                <a:cs typeface="Abadi MT Condensed Extra Bold" charset="0"/>
              </a:rPr>
              <a:t>    </a:t>
            </a:r>
            <a:r>
              <a:rPr lang="en-US" sz="1000" dirty="0">
                <a:ea typeface="Abadi MT Condensed Extra Bold" charset="0"/>
                <a:cs typeface="Abadi MT Condensed Extra Bold" charset="0"/>
              </a:rPr>
              <a:t>-20 </a:t>
            </a:r>
            <a:r>
              <a:rPr lang="en-US" sz="1000" dirty="0" err="1">
                <a:ea typeface="Abadi MT Condensed Extra Bold" charset="0"/>
                <a:cs typeface="Abadi MT Condensed Extra Bold" charset="0"/>
              </a:rPr>
              <a:t>yrs</a:t>
            </a:r>
            <a:r>
              <a:rPr lang="en-US" sz="1000" dirty="0">
                <a:ea typeface="Abadi MT Condensed Extra Bold" charset="0"/>
                <a:cs typeface="Abadi MT Condensed Extra Bold" charset="0"/>
              </a:rPr>
              <a:t> </a:t>
            </a:r>
            <a:endParaRPr lang="en-US" sz="1000" dirty="0">
              <a:latin typeface="Abadi MT Condensed Extra Bold" charset="0"/>
              <a:ea typeface="Abadi MT Condensed Extra Bold" charset="0"/>
              <a:cs typeface="Abadi MT Condensed Extra Bold" charset="0"/>
            </a:endParaRPr>
          </a:p>
        </p:txBody>
      </p:sp>
      <p:sp>
        <p:nvSpPr>
          <p:cNvPr id="127" name="TextBox 126"/>
          <p:cNvSpPr txBox="1"/>
          <p:nvPr/>
        </p:nvSpPr>
        <p:spPr>
          <a:xfrm>
            <a:off x="2918935" y="2486635"/>
            <a:ext cx="1143000" cy="769441"/>
          </a:xfrm>
          <a:prstGeom prst="rect">
            <a:avLst/>
          </a:prstGeom>
          <a:noFill/>
        </p:spPr>
        <p:txBody>
          <a:bodyPr wrap="square" rtlCol="0">
            <a:spAutoFit/>
          </a:bodyPr>
          <a:lstStyle/>
          <a:p>
            <a:pPr>
              <a:buFont typeface="Arial" pitchFamily="34" charset="0"/>
              <a:buChar char="•"/>
            </a:pPr>
            <a:r>
              <a:rPr lang="en-US" sz="1200" dirty="0"/>
              <a:t>  </a:t>
            </a:r>
            <a:r>
              <a:rPr lang="en-US" sz="1000" b="1" dirty="0"/>
              <a:t>Moabites        </a:t>
            </a:r>
          </a:p>
          <a:p>
            <a:r>
              <a:rPr lang="en-US" sz="1000" dirty="0"/>
              <a:t>18 yrs (3:15-30)</a:t>
            </a:r>
          </a:p>
          <a:p>
            <a:r>
              <a:rPr lang="en-US" sz="1000" dirty="0">
                <a:latin typeface="Abadi MT Condensed Extra Bold" charset="0"/>
                <a:ea typeface="Abadi MT Condensed Extra Bold" charset="0"/>
                <a:cs typeface="Abadi MT Condensed Extra Bold" charset="0"/>
              </a:rPr>
              <a:t>       EHUD</a:t>
            </a:r>
          </a:p>
          <a:p>
            <a:r>
              <a:rPr lang="en-US" sz="1200" dirty="0"/>
              <a:t>     </a:t>
            </a:r>
          </a:p>
        </p:txBody>
      </p:sp>
      <p:sp>
        <p:nvSpPr>
          <p:cNvPr id="128" name="TextBox 127"/>
          <p:cNvSpPr txBox="1"/>
          <p:nvPr/>
        </p:nvSpPr>
        <p:spPr>
          <a:xfrm>
            <a:off x="3021655" y="3210663"/>
            <a:ext cx="1283429" cy="276999"/>
          </a:xfrm>
          <a:prstGeom prst="rect">
            <a:avLst/>
          </a:prstGeom>
          <a:noFill/>
        </p:spPr>
        <p:txBody>
          <a:bodyPr wrap="square" rtlCol="0">
            <a:spAutoFit/>
          </a:bodyPr>
          <a:lstStyle/>
          <a:p>
            <a:r>
              <a:rPr lang="en-US" sz="1200" b="1" dirty="0">
                <a:latin typeface="Abadi MT Condensed Extra Bold" charset="0"/>
                <a:ea typeface="Abadi MT Condensed Extra Bold" charset="0"/>
                <a:cs typeface="Abadi MT Condensed Extra Bold" charset="0"/>
              </a:rPr>
              <a:t>SHAMGAR </a:t>
            </a:r>
            <a:r>
              <a:rPr lang="en-US" sz="1200" dirty="0"/>
              <a:t>(3:31)</a:t>
            </a:r>
          </a:p>
        </p:txBody>
      </p:sp>
      <p:sp>
        <p:nvSpPr>
          <p:cNvPr id="129" name="TextBox 128"/>
          <p:cNvSpPr txBox="1"/>
          <p:nvPr/>
        </p:nvSpPr>
        <p:spPr>
          <a:xfrm>
            <a:off x="4252364" y="2488102"/>
            <a:ext cx="1600200" cy="553998"/>
          </a:xfrm>
          <a:prstGeom prst="rect">
            <a:avLst/>
          </a:prstGeom>
          <a:noFill/>
        </p:spPr>
        <p:txBody>
          <a:bodyPr wrap="square" rtlCol="0">
            <a:spAutoFit/>
          </a:bodyPr>
          <a:lstStyle/>
          <a:p>
            <a:pPr>
              <a:buFont typeface="Arial" pitchFamily="34" charset="0"/>
              <a:buChar char="•"/>
            </a:pPr>
            <a:r>
              <a:rPr lang="en-US" sz="1000" b="1" dirty="0" err="1"/>
              <a:t>Midianites</a:t>
            </a:r>
            <a:endParaRPr lang="en-US" sz="1000" b="1" dirty="0"/>
          </a:p>
          <a:p>
            <a:r>
              <a:rPr lang="en-US" sz="1000" dirty="0"/>
              <a:t>7 yrs (6:11-8:28)</a:t>
            </a:r>
            <a:br>
              <a:rPr lang="en-US" sz="1000" dirty="0"/>
            </a:br>
            <a:r>
              <a:rPr lang="en-US" sz="1000" dirty="0"/>
              <a:t>     </a:t>
            </a:r>
            <a:r>
              <a:rPr lang="en-US" sz="1000" dirty="0">
                <a:latin typeface="Abadi MT Condensed Extra Bold" charset="0"/>
                <a:ea typeface="Abadi MT Condensed Extra Bold" charset="0"/>
                <a:cs typeface="Abadi MT Condensed Extra Bold" charset="0"/>
              </a:rPr>
              <a:t>GIDEON</a:t>
            </a:r>
          </a:p>
        </p:txBody>
      </p:sp>
      <p:sp>
        <p:nvSpPr>
          <p:cNvPr id="130" name="TextBox 129"/>
          <p:cNvSpPr txBox="1"/>
          <p:nvPr/>
        </p:nvSpPr>
        <p:spPr>
          <a:xfrm>
            <a:off x="5215520" y="2515672"/>
            <a:ext cx="1742176" cy="553998"/>
          </a:xfrm>
          <a:prstGeom prst="rect">
            <a:avLst/>
          </a:prstGeom>
          <a:noFill/>
        </p:spPr>
        <p:txBody>
          <a:bodyPr wrap="square" rtlCol="0">
            <a:spAutoFit/>
          </a:bodyPr>
          <a:lstStyle/>
          <a:p>
            <a:pPr>
              <a:buFont typeface="Arial" pitchFamily="34" charset="0"/>
              <a:buChar char="•"/>
            </a:pPr>
            <a:r>
              <a:rPr lang="en-US" sz="1000" b="1" dirty="0"/>
              <a:t>Ammonites</a:t>
            </a:r>
          </a:p>
          <a:p>
            <a:r>
              <a:rPr lang="en-US" sz="1000" dirty="0"/>
              <a:t>18 yrs (11:1-12:7)</a:t>
            </a:r>
            <a:br>
              <a:rPr lang="en-US" sz="1000" b="1" dirty="0"/>
            </a:br>
            <a:r>
              <a:rPr lang="en-US" sz="1000" b="1" dirty="0"/>
              <a:t>    </a:t>
            </a:r>
            <a:r>
              <a:rPr lang="en-US" sz="1000" dirty="0">
                <a:latin typeface="Abadi MT Condensed Extra Bold" charset="0"/>
                <a:ea typeface="Abadi MT Condensed Extra Bold" charset="0"/>
                <a:cs typeface="Abadi MT Condensed Extra Bold" charset="0"/>
              </a:rPr>
              <a:t>JEPHTHAH</a:t>
            </a:r>
          </a:p>
        </p:txBody>
      </p:sp>
      <p:sp>
        <p:nvSpPr>
          <p:cNvPr id="135" name="TextBox 134"/>
          <p:cNvSpPr txBox="1"/>
          <p:nvPr/>
        </p:nvSpPr>
        <p:spPr>
          <a:xfrm>
            <a:off x="6050483" y="2489284"/>
            <a:ext cx="806904" cy="1061829"/>
          </a:xfrm>
          <a:prstGeom prst="rect">
            <a:avLst/>
          </a:prstGeom>
          <a:noFill/>
        </p:spPr>
        <p:txBody>
          <a:bodyPr wrap="square" rtlCol="0">
            <a:spAutoFit/>
          </a:bodyPr>
          <a:lstStyle/>
          <a:p>
            <a:r>
              <a:rPr lang="en-US" sz="1000" b="1" dirty="0">
                <a:latin typeface="Abadi MT Condensed Extra Bold" charset="0"/>
                <a:ea typeface="Abadi MT Condensed Extra Bold" charset="0"/>
                <a:cs typeface="Abadi MT Condensed Extra Bold" charset="0"/>
              </a:rPr>
              <a:t>ELON</a:t>
            </a:r>
            <a:r>
              <a:rPr lang="en-US" sz="1000" dirty="0">
                <a:latin typeface="Abadi MT Condensed Extra Bold" charset="0"/>
                <a:ea typeface="Abadi MT Condensed Extra Bold" charset="0"/>
                <a:cs typeface="Abadi MT Condensed Extra Bold" charset="0"/>
              </a:rPr>
              <a:t> </a:t>
            </a:r>
            <a:r>
              <a:rPr lang="en-US" sz="1000" dirty="0"/>
              <a:t>(12:11-12) I</a:t>
            </a:r>
            <a:r>
              <a:rPr lang="en-US" sz="1000" b="1" dirty="0"/>
              <a:t>BZAN</a:t>
            </a:r>
            <a:r>
              <a:rPr lang="en-US" sz="1000" dirty="0"/>
              <a:t> (12:8-10)</a:t>
            </a:r>
          </a:p>
          <a:p>
            <a:r>
              <a:rPr lang="en-US" sz="1000" b="1" dirty="0"/>
              <a:t>ABDON</a:t>
            </a:r>
            <a:r>
              <a:rPr lang="en-US" sz="1000" dirty="0"/>
              <a:t> (12:13-15</a:t>
            </a:r>
            <a:r>
              <a:rPr lang="en-US" sz="1050" dirty="0"/>
              <a:t>)</a:t>
            </a:r>
          </a:p>
        </p:txBody>
      </p:sp>
      <p:cxnSp>
        <p:nvCxnSpPr>
          <p:cNvPr id="140" name="Straight Arrow Connector 139"/>
          <p:cNvCxnSpPr/>
          <p:nvPr/>
        </p:nvCxnSpPr>
        <p:spPr>
          <a:xfrm flipV="1">
            <a:off x="6854580" y="2211388"/>
            <a:ext cx="308220" cy="5847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a:endCxn id="77" idx="0"/>
          </p:cNvCxnSpPr>
          <p:nvPr/>
        </p:nvCxnSpPr>
        <p:spPr>
          <a:xfrm rot="5400000" flipH="1" flipV="1">
            <a:off x="7313274" y="2027325"/>
            <a:ext cx="7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rot="5400000">
            <a:off x="6515100" y="2857500"/>
            <a:ext cx="1295400" cy="0"/>
          </a:xfrm>
          <a:prstGeom prst="line">
            <a:avLst/>
          </a:prstGeom>
        </p:spPr>
        <p:style>
          <a:lnRef idx="1">
            <a:schemeClr val="accent1"/>
          </a:lnRef>
          <a:fillRef idx="0">
            <a:schemeClr val="accent1"/>
          </a:fillRef>
          <a:effectRef idx="0">
            <a:schemeClr val="accent1"/>
          </a:effectRef>
          <a:fontRef idx="minor">
            <a:schemeClr val="tx1"/>
          </a:fontRef>
        </p:style>
      </p:cxnSp>
      <p:sp>
        <p:nvSpPr>
          <p:cNvPr id="158" name="TextBox 157"/>
          <p:cNvSpPr txBox="1"/>
          <p:nvPr/>
        </p:nvSpPr>
        <p:spPr>
          <a:xfrm flipH="1">
            <a:off x="7162800" y="2057400"/>
            <a:ext cx="1219199" cy="276999"/>
          </a:xfrm>
          <a:prstGeom prst="rect">
            <a:avLst/>
          </a:prstGeom>
          <a:noFill/>
        </p:spPr>
        <p:txBody>
          <a:bodyPr wrap="square" rtlCol="0">
            <a:spAutoFit/>
          </a:bodyPr>
          <a:lstStyle/>
          <a:p>
            <a:r>
              <a:rPr lang="en-US" sz="1200" b="1" dirty="0" err="1"/>
              <a:t>Immorailty</a:t>
            </a:r>
            <a:endParaRPr lang="en-US" sz="1200" b="1" dirty="0"/>
          </a:p>
        </p:txBody>
      </p:sp>
      <p:cxnSp>
        <p:nvCxnSpPr>
          <p:cNvPr id="159" name="Straight Arrow Connector 158"/>
          <p:cNvCxnSpPr/>
          <p:nvPr/>
        </p:nvCxnSpPr>
        <p:spPr>
          <a:xfrm rot="10800000">
            <a:off x="7239000" y="2362200"/>
            <a:ext cx="381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5400000">
            <a:off x="7023058" y="2882942"/>
            <a:ext cx="11938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p:nvPr/>
        </p:nvCxnSpPr>
        <p:spPr>
          <a:xfrm>
            <a:off x="7772400" y="2514600"/>
            <a:ext cx="457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78" name="TextBox 177"/>
          <p:cNvSpPr txBox="1"/>
          <p:nvPr/>
        </p:nvSpPr>
        <p:spPr>
          <a:xfrm>
            <a:off x="7620000" y="2209800"/>
            <a:ext cx="838200" cy="276999"/>
          </a:xfrm>
          <a:prstGeom prst="rect">
            <a:avLst/>
          </a:prstGeom>
          <a:noFill/>
        </p:spPr>
        <p:txBody>
          <a:bodyPr wrap="square" rtlCol="0">
            <a:spAutoFit/>
          </a:bodyPr>
          <a:lstStyle/>
          <a:p>
            <a:r>
              <a:rPr lang="en-US" sz="1200" b="1" dirty="0"/>
              <a:t>  </a:t>
            </a:r>
            <a:r>
              <a:rPr lang="en-US" sz="1200" b="1" dirty="0" err="1"/>
              <a:t>Anacrhy</a:t>
            </a:r>
            <a:endParaRPr lang="en-US" sz="1200" b="1" dirty="0"/>
          </a:p>
        </p:txBody>
      </p:sp>
      <p:sp>
        <p:nvSpPr>
          <p:cNvPr id="185" name="TextBox 184"/>
          <p:cNvSpPr txBox="1"/>
          <p:nvPr/>
        </p:nvSpPr>
        <p:spPr>
          <a:xfrm>
            <a:off x="8443436" y="217437"/>
            <a:ext cx="738664" cy="3234154"/>
          </a:xfrm>
          <a:prstGeom prst="rect">
            <a:avLst/>
          </a:prstGeom>
          <a:noFill/>
        </p:spPr>
        <p:txBody>
          <a:bodyPr vert="vert270" wrap="square" rtlCol="0">
            <a:spAutoFit/>
          </a:bodyPr>
          <a:lstStyle/>
          <a:p>
            <a:r>
              <a:rPr lang="en-US" dirty="0">
                <a:latin typeface="Arial" pitchFamily="34" charset="0"/>
                <a:cs typeface="Arial" pitchFamily="34" charset="0"/>
              </a:rPr>
              <a:t>Samuel 1075 B.C.</a:t>
            </a:r>
          </a:p>
          <a:p>
            <a:r>
              <a:rPr lang="en-US" dirty="0">
                <a:latin typeface="Arial" pitchFamily="34" charset="0"/>
                <a:cs typeface="Arial" pitchFamily="34" charset="0"/>
              </a:rPr>
              <a:t> about 300 years</a:t>
            </a:r>
          </a:p>
        </p:txBody>
      </p:sp>
      <p:sp>
        <p:nvSpPr>
          <p:cNvPr id="186" name="TextBox 185"/>
          <p:cNvSpPr txBox="1"/>
          <p:nvPr/>
        </p:nvSpPr>
        <p:spPr>
          <a:xfrm>
            <a:off x="1116870" y="3759875"/>
            <a:ext cx="1458162" cy="1354217"/>
          </a:xfrm>
          <a:prstGeom prst="rect">
            <a:avLst/>
          </a:prstGeom>
          <a:noFill/>
        </p:spPr>
        <p:txBody>
          <a:bodyPr wrap="square" rtlCol="0">
            <a:spAutoFit/>
          </a:bodyPr>
          <a:lstStyle/>
          <a:p>
            <a:r>
              <a:rPr lang="en-US" sz="1600" dirty="0"/>
              <a:t>    </a:t>
            </a:r>
            <a:r>
              <a:rPr lang="en-US" sz="1600" b="1" dirty="0"/>
              <a:t>Defeat (1)</a:t>
            </a:r>
          </a:p>
          <a:p>
            <a:r>
              <a:rPr lang="en-US" sz="1600" b="1" dirty="0"/>
              <a:t>    Review (2</a:t>
            </a:r>
            <a:r>
              <a:rPr lang="en-US" sz="1600" dirty="0"/>
              <a:t>)</a:t>
            </a:r>
          </a:p>
          <a:p>
            <a:endParaRPr lang="en-US" sz="1600" dirty="0"/>
          </a:p>
          <a:p>
            <a:endParaRPr lang="en-US" sz="1600" i="1" dirty="0"/>
          </a:p>
          <a:p>
            <a:r>
              <a:rPr lang="en-US" i="1" dirty="0"/>
              <a:t> </a:t>
            </a:r>
            <a:r>
              <a:rPr lang="en-US" sz="1700" i="1" dirty="0"/>
              <a:t>Chapters 1-2</a:t>
            </a:r>
          </a:p>
        </p:txBody>
      </p:sp>
      <p:sp>
        <p:nvSpPr>
          <p:cNvPr id="187" name="Curved Right Arrow 186"/>
          <p:cNvSpPr/>
          <p:nvPr/>
        </p:nvSpPr>
        <p:spPr>
          <a:xfrm rot="5400000">
            <a:off x="4107265" y="3207935"/>
            <a:ext cx="457200" cy="1204130"/>
          </a:xfrm>
          <a:prstGeom prst="curvedRightArrow">
            <a:avLst>
              <a:gd name="adj1" fmla="val 25000"/>
              <a:gd name="adj2" fmla="val 50000"/>
              <a:gd name="adj3" fmla="val 211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9" name="TextBox 188"/>
          <p:cNvSpPr txBox="1"/>
          <p:nvPr/>
        </p:nvSpPr>
        <p:spPr>
          <a:xfrm>
            <a:off x="3657600" y="4038600"/>
            <a:ext cx="1752600" cy="338554"/>
          </a:xfrm>
          <a:prstGeom prst="rect">
            <a:avLst/>
          </a:prstGeom>
          <a:noFill/>
        </p:spPr>
        <p:txBody>
          <a:bodyPr wrap="square" rtlCol="0">
            <a:spAutoFit/>
          </a:bodyPr>
          <a:lstStyle/>
          <a:p>
            <a:r>
              <a:rPr lang="en-US" sz="1600" b="1" dirty="0"/>
              <a:t>Cycles of Misery</a:t>
            </a:r>
          </a:p>
        </p:txBody>
      </p:sp>
      <p:sp>
        <p:nvSpPr>
          <p:cNvPr id="190" name="TextBox 189"/>
          <p:cNvSpPr txBox="1"/>
          <p:nvPr/>
        </p:nvSpPr>
        <p:spPr>
          <a:xfrm>
            <a:off x="2286000" y="3733800"/>
            <a:ext cx="2971800" cy="338554"/>
          </a:xfrm>
          <a:prstGeom prst="rect">
            <a:avLst/>
          </a:prstGeom>
          <a:noFill/>
        </p:spPr>
        <p:txBody>
          <a:bodyPr wrap="square" rtlCol="0">
            <a:spAutoFit/>
          </a:bodyPr>
          <a:lstStyle/>
          <a:p>
            <a:r>
              <a:rPr lang="en-US" sz="1600" dirty="0"/>
              <a:t>  </a:t>
            </a:r>
            <a:r>
              <a:rPr lang="en-US" sz="1500" b="1" dirty="0"/>
              <a:t>1-Disobedience</a:t>
            </a:r>
          </a:p>
        </p:txBody>
      </p:sp>
      <p:sp>
        <p:nvSpPr>
          <p:cNvPr id="191" name="TextBox 190"/>
          <p:cNvSpPr txBox="1"/>
          <p:nvPr/>
        </p:nvSpPr>
        <p:spPr>
          <a:xfrm>
            <a:off x="2362200" y="4038600"/>
            <a:ext cx="1421670" cy="338554"/>
          </a:xfrm>
          <a:prstGeom prst="rect">
            <a:avLst/>
          </a:prstGeom>
          <a:noFill/>
        </p:spPr>
        <p:txBody>
          <a:bodyPr wrap="square" rtlCol="0">
            <a:spAutoFit/>
          </a:bodyPr>
          <a:lstStyle/>
          <a:p>
            <a:r>
              <a:rPr lang="en-US" sz="1600" dirty="0"/>
              <a:t>     </a:t>
            </a:r>
            <a:r>
              <a:rPr lang="en-US" sz="1500" dirty="0"/>
              <a:t>2- </a:t>
            </a:r>
            <a:r>
              <a:rPr lang="en-US" sz="1500" b="1" dirty="0"/>
              <a:t>Bondage</a:t>
            </a:r>
          </a:p>
        </p:txBody>
      </p:sp>
      <p:sp>
        <p:nvSpPr>
          <p:cNvPr id="192" name="TextBox 191"/>
          <p:cNvSpPr txBox="1"/>
          <p:nvPr/>
        </p:nvSpPr>
        <p:spPr>
          <a:xfrm>
            <a:off x="2819400" y="4343400"/>
            <a:ext cx="990600" cy="323165"/>
          </a:xfrm>
          <a:prstGeom prst="rect">
            <a:avLst/>
          </a:prstGeom>
          <a:noFill/>
        </p:spPr>
        <p:txBody>
          <a:bodyPr wrap="square" rtlCol="0">
            <a:spAutoFit/>
          </a:bodyPr>
          <a:lstStyle/>
          <a:p>
            <a:r>
              <a:rPr lang="en-US" sz="1500" b="1" dirty="0"/>
              <a:t>3- Misery</a:t>
            </a:r>
          </a:p>
        </p:txBody>
      </p:sp>
      <p:sp>
        <p:nvSpPr>
          <p:cNvPr id="193" name="TextBox 192"/>
          <p:cNvSpPr txBox="1"/>
          <p:nvPr/>
        </p:nvSpPr>
        <p:spPr>
          <a:xfrm>
            <a:off x="4863393" y="3706408"/>
            <a:ext cx="2057400" cy="323165"/>
          </a:xfrm>
          <a:prstGeom prst="rect">
            <a:avLst/>
          </a:prstGeom>
          <a:noFill/>
        </p:spPr>
        <p:txBody>
          <a:bodyPr wrap="square" rtlCol="0">
            <a:spAutoFit/>
          </a:bodyPr>
          <a:lstStyle/>
          <a:p>
            <a:r>
              <a:rPr lang="en-US" sz="1500" dirty="0"/>
              <a:t>4- </a:t>
            </a:r>
            <a:r>
              <a:rPr lang="en-US" sz="1500" b="1" dirty="0"/>
              <a:t>Deliverance &amp; Rest</a:t>
            </a:r>
          </a:p>
        </p:txBody>
      </p:sp>
      <p:sp>
        <p:nvSpPr>
          <p:cNvPr id="194" name="TextBox 193"/>
          <p:cNvSpPr txBox="1"/>
          <p:nvPr/>
        </p:nvSpPr>
        <p:spPr>
          <a:xfrm>
            <a:off x="5029200" y="4114800"/>
            <a:ext cx="1637960" cy="338554"/>
          </a:xfrm>
          <a:prstGeom prst="rect">
            <a:avLst/>
          </a:prstGeom>
          <a:noFill/>
        </p:spPr>
        <p:txBody>
          <a:bodyPr wrap="square" rtlCol="0">
            <a:spAutoFit/>
          </a:bodyPr>
          <a:lstStyle/>
          <a:p>
            <a:r>
              <a:rPr lang="en-US" sz="1600" b="1" dirty="0"/>
              <a:t> </a:t>
            </a:r>
            <a:r>
              <a:rPr lang="en-US" sz="1500" b="1" dirty="0"/>
              <a:t>5- Compromise</a:t>
            </a:r>
          </a:p>
        </p:txBody>
      </p:sp>
      <p:sp>
        <p:nvSpPr>
          <p:cNvPr id="195" name="TextBox 194"/>
          <p:cNvSpPr txBox="1"/>
          <p:nvPr/>
        </p:nvSpPr>
        <p:spPr>
          <a:xfrm>
            <a:off x="3632324" y="4751792"/>
            <a:ext cx="1956328" cy="353943"/>
          </a:xfrm>
          <a:prstGeom prst="rect">
            <a:avLst/>
          </a:prstGeom>
          <a:noFill/>
        </p:spPr>
        <p:txBody>
          <a:bodyPr wrap="square" rtlCol="0">
            <a:spAutoFit/>
          </a:bodyPr>
          <a:lstStyle/>
          <a:p>
            <a:r>
              <a:rPr lang="en-US" sz="1700" i="1" dirty="0"/>
              <a:t>Chapters 3-16</a:t>
            </a:r>
          </a:p>
        </p:txBody>
      </p:sp>
      <p:sp>
        <p:nvSpPr>
          <p:cNvPr id="196" name="TextBox 195"/>
          <p:cNvSpPr txBox="1"/>
          <p:nvPr/>
        </p:nvSpPr>
        <p:spPr>
          <a:xfrm>
            <a:off x="3048000" y="5257800"/>
            <a:ext cx="4495800" cy="369332"/>
          </a:xfrm>
          <a:prstGeom prst="rect">
            <a:avLst/>
          </a:prstGeom>
          <a:noFill/>
        </p:spPr>
        <p:txBody>
          <a:bodyPr wrap="square" rtlCol="0">
            <a:spAutoFit/>
          </a:bodyPr>
          <a:lstStyle/>
          <a:p>
            <a:r>
              <a:rPr lang="en-US" b="1" dirty="0"/>
              <a:t>Compromise brings failure</a:t>
            </a:r>
          </a:p>
        </p:txBody>
      </p:sp>
      <p:sp>
        <p:nvSpPr>
          <p:cNvPr id="197" name="TextBox 196"/>
          <p:cNvSpPr txBox="1"/>
          <p:nvPr/>
        </p:nvSpPr>
        <p:spPr>
          <a:xfrm>
            <a:off x="1245330" y="5639591"/>
            <a:ext cx="7543800" cy="307777"/>
          </a:xfrm>
          <a:prstGeom prst="rect">
            <a:avLst/>
          </a:prstGeom>
          <a:noFill/>
        </p:spPr>
        <p:txBody>
          <a:bodyPr wrap="square" rtlCol="0">
            <a:spAutoFit/>
          </a:bodyPr>
          <a:lstStyle/>
          <a:p>
            <a:r>
              <a:rPr lang="en-US" sz="1400" b="1" dirty="0">
                <a:latin typeface="Arial Narrow" charset="0"/>
                <a:ea typeface="Arial Narrow" charset="0"/>
                <a:cs typeface="Arial Narrow" charset="0"/>
              </a:rPr>
              <a:t>17:6; 21:25: “In those days there was no king in Israel; everyone did what was right in his own eyes”</a:t>
            </a:r>
          </a:p>
        </p:txBody>
      </p:sp>
      <p:sp>
        <p:nvSpPr>
          <p:cNvPr id="198" name="TextBox 197"/>
          <p:cNvSpPr txBox="1"/>
          <p:nvPr/>
        </p:nvSpPr>
        <p:spPr>
          <a:xfrm>
            <a:off x="6743360" y="3569648"/>
            <a:ext cx="1955876" cy="1107996"/>
          </a:xfrm>
          <a:prstGeom prst="rect">
            <a:avLst/>
          </a:prstGeom>
          <a:noFill/>
        </p:spPr>
        <p:txBody>
          <a:bodyPr wrap="square" rtlCol="0">
            <a:spAutoFit/>
          </a:bodyPr>
          <a:lstStyle/>
          <a:p>
            <a:pPr>
              <a:buFont typeface="Arial" pitchFamily="34" charset="0"/>
              <a:buChar char="•"/>
            </a:pPr>
            <a:r>
              <a:rPr lang="en-US" sz="1300" b="1" dirty="0"/>
              <a:t>Micah (family) (17)</a:t>
            </a:r>
          </a:p>
          <a:p>
            <a:pPr>
              <a:buFont typeface="Arial" pitchFamily="34" charset="0"/>
              <a:buChar char="•"/>
            </a:pPr>
            <a:r>
              <a:rPr lang="en-US" sz="1300" b="1" dirty="0" err="1"/>
              <a:t>Danites</a:t>
            </a:r>
            <a:r>
              <a:rPr lang="en-US" sz="1300" b="1" dirty="0"/>
              <a:t> (tribe) (18)</a:t>
            </a:r>
          </a:p>
          <a:p>
            <a:pPr>
              <a:buFont typeface="Arial" pitchFamily="34" charset="0"/>
              <a:buChar char="•"/>
            </a:pPr>
            <a:r>
              <a:rPr lang="en-US" sz="1300" b="1" dirty="0"/>
              <a:t>Levite /concubine (19) (</a:t>
            </a:r>
          </a:p>
          <a:p>
            <a:pPr>
              <a:buFont typeface="Arial" pitchFamily="34" charset="0"/>
              <a:buChar char="•"/>
            </a:pPr>
            <a:r>
              <a:rPr lang="en-US" sz="1300" b="1" dirty="0"/>
              <a:t>Civil War (20)</a:t>
            </a:r>
          </a:p>
          <a:p>
            <a:pPr>
              <a:buFont typeface="Arial" pitchFamily="34" charset="0"/>
              <a:buChar char="•"/>
            </a:pPr>
            <a:r>
              <a:rPr lang="en-US" sz="1300" b="1" dirty="0"/>
              <a:t>Mourning (21</a:t>
            </a:r>
            <a:r>
              <a:rPr lang="en-US" sz="1400" b="1" dirty="0"/>
              <a:t>)</a:t>
            </a:r>
          </a:p>
        </p:txBody>
      </p:sp>
      <p:sp>
        <p:nvSpPr>
          <p:cNvPr id="213" name="TextBox 212"/>
          <p:cNvSpPr txBox="1"/>
          <p:nvPr/>
        </p:nvSpPr>
        <p:spPr>
          <a:xfrm>
            <a:off x="6818624" y="4712732"/>
            <a:ext cx="1782552" cy="353943"/>
          </a:xfrm>
          <a:prstGeom prst="rect">
            <a:avLst/>
          </a:prstGeom>
          <a:noFill/>
        </p:spPr>
        <p:txBody>
          <a:bodyPr wrap="square" rtlCol="0">
            <a:spAutoFit/>
          </a:bodyPr>
          <a:lstStyle/>
          <a:p>
            <a:r>
              <a:rPr lang="en-US" sz="1700" i="1" dirty="0"/>
              <a:t>Chapters 17-21</a:t>
            </a:r>
          </a:p>
        </p:txBody>
      </p:sp>
      <p:sp>
        <p:nvSpPr>
          <p:cNvPr id="214" name="TextBox 213"/>
          <p:cNvSpPr txBox="1"/>
          <p:nvPr/>
        </p:nvSpPr>
        <p:spPr>
          <a:xfrm>
            <a:off x="0" y="4876800"/>
            <a:ext cx="184731" cy="369332"/>
          </a:xfrm>
          <a:prstGeom prst="rect">
            <a:avLst/>
          </a:prstGeom>
          <a:noFill/>
        </p:spPr>
        <p:txBody>
          <a:bodyPr wrap="none" rtlCol="0">
            <a:spAutoFit/>
          </a:bodyPr>
          <a:lstStyle/>
          <a:p>
            <a:endParaRPr lang="en-US" dirty="0"/>
          </a:p>
        </p:txBody>
      </p:sp>
      <p:sp>
        <p:nvSpPr>
          <p:cNvPr id="215" name="TextBox 214"/>
          <p:cNvSpPr txBox="1"/>
          <p:nvPr/>
        </p:nvSpPr>
        <p:spPr>
          <a:xfrm>
            <a:off x="1143000" y="5943600"/>
            <a:ext cx="7239000" cy="369332"/>
          </a:xfrm>
          <a:prstGeom prst="rect">
            <a:avLst/>
          </a:prstGeom>
          <a:noFill/>
        </p:spPr>
        <p:txBody>
          <a:bodyPr wrap="square" rtlCol="0">
            <a:spAutoFit/>
          </a:bodyPr>
          <a:lstStyle/>
          <a:p>
            <a:r>
              <a:rPr lang="en-US" dirty="0"/>
              <a:t>                         </a:t>
            </a:r>
            <a:r>
              <a:rPr lang="en-US" b="1" dirty="0"/>
              <a:t>Prefigured as the ultimate judge and deliverer</a:t>
            </a:r>
          </a:p>
        </p:txBody>
      </p:sp>
      <p:sp>
        <p:nvSpPr>
          <p:cNvPr id="70" name="Curved Up Arrow 69"/>
          <p:cNvSpPr/>
          <p:nvPr/>
        </p:nvSpPr>
        <p:spPr>
          <a:xfrm>
            <a:off x="3810000" y="4343400"/>
            <a:ext cx="1143000" cy="4572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201137" y="214000"/>
            <a:ext cx="3162300" cy="1077218"/>
          </a:xfrm>
          <a:prstGeom prst="rect">
            <a:avLst/>
          </a:prstGeom>
          <a:solidFill>
            <a:schemeClr val="accent1"/>
          </a:solidFill>
          <a:ln>
            <a:solidFill>
              <a:schemeClr val="accent1"/>
            </a:solidFill>
          </a:ln>
        </p:spPr>
        <p:txBody>
          <a:bodyPr wrap="square" rtlCol="0">
            <a:spAutoFit/>
          </a:bodyPr>
          <a:lstStyle/>
          <a:p>
            <a:r>
              <a:rPr lang="en-US" sz="1600" i="1" dirty="0" err="1">
                <a:latin typeface="Abadi MT Condensed Extra Bold" charset="0"/>
                <a:ea typeface="Abadi MT Condensed Extra Bold" charset="0"/>
                <a:cs typeface="Abadi MT Condensed Extra Bold" charset="0"/>
              </a:rPr>
              <a:t>shaphat</a:t>
            </a:r>
            <a:r>
              <a:rPr lang="en-US" sz="1600" dirty="0">
                <a:latin typeface="Abadi MT Condensed Extra Bold" charset="0"/>
                <a:ea typeface="Abadi MT Condensed Extra Bold" charset="0"/>
                <a:cs typeface="Abadi MT Condensed Extra Bold" charset="0"/>
              </a:rPr>
              <a:t> &lt;199&gt; means “to pronounce sentence (for or against)” - in the broader sense has to do with ruling and leadership.</a:t>
            </a:r>
          </a:p>
        </p:txBody>
      </p:sp>
      <p:sp>
        <p:nvSpPr>
          <p:cNvPr id="72" name="Curved Right Arrow 71"/>
          <p:cNvSpPr/>
          <p:nvPr/>
        </p:nvSpPr>
        <p:spPr>
          <a:xfrm rot="5400000">
            <a:off x="2997566" y="1327061"/>
            <a:ext cx="310415" cy="971552"/>
          </a:xfrm>
          <a:prstGeom prst="curvedRightArrow">
            <a:avLst>
              <a:gd name="adj1" fmla="val 25000"/>
              <a:gd name="adj2" fmla="val 50000"/>
              <a:gd name="adj3" fmla="val 21191"/>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4" name="Curved Up Arrow 73"/>
          <p:cNvSpPr/>
          <p:nvPr/>
        </p:nvSpPr>
        <p:spPr>
          <a:xfrm>
            <a:off x="2724151" y="2060071"/>
            <a:ext cx="914400" cy="313420"/>
          </a:xfrm>
          <a:prstGeom prst="curvedUp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6" name="Curved Up Arrow 75"/>
          <p:cNvSpPr/>
          <p:nvPr/>
        </p:nvSpPr>
        <p:spPr>
          <a:xfrm>
            <a:off x="2912430" y="2834810"/>
            <a:ext cx="914400" cy="313420"/>
          </a:xfrm>
          <a:prstGeom prst="curvedUp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9" name="Curved Right Arrow 78"/>
          <p:cNvSpPr/>
          <p:nvPr/>
        </p:nvSpPr>
        <p:spPr>
          <a:xfrm rot="5400000">
            <a:off x="3212113" y="2039754"/>
            <a:ext cx="258036" cy="937735"/>
          </a:xfrm>
          <a:prstGeom prst="curvedRightArrow">
            <a:avLst>
              <a:gd name="adj1" fmla="val 25000"/>
              <a:gd name="adj2" fmla="val 50000"/>
              <a:gd name="adj3" fmla="val 21191"/>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2" name="Curved Right Arrow 81"/>
          <p:cNvSpPr/>
          <p:nvPr/>
        </p:nvSpPr>
        <p:spPr>
          <a:xfrm rot="5400000">
            <a:off x="3187075" y="2090292"/>
            <a:ext cx="258036" cy="937735"/>
          </a:xfrm>
          <a:prstGeom prst="curvedRightArrow">
            <a:avLst>
              <a:gd name="adj1" fmla="val 25000"/>
              <a:gd name="adj2" fmla="val 50000"/>
              <a:gd name="adj3" fmla="val 21191"/>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7" name="Curved Right Arrow 86"/>
          <p:cNvSpPr/>
          <p:nvPr/>
        </p:nvSpPr>
        <p:spPr>
          <a:xfrm rot="5400000">
            <a:off x="4097684" y="1404648"/>
            <a:ext cx="303276" cy="931673"/>
          </a:xfrm>
          <a:prstGeom prst="curvedRightArrow">
            <a:avLst>
              <a:gd name="adj1" fmla="val 25000"/>
              <a:gd name="adj2" fmla="val 50000"/>
              <a:gd name="adj3" fmla="val 21191"/>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8" name="Curved Up Arrow 87"/>
          <p:cNvSpPr/>
          <p:nvPr/>
        </p:nvSpPr>
        <p:spPr>
          <a:xfrm>
            <a:off x="3801741" y="2162671"/>
            <a:ext cx="914400" cy="313420"/>
          </a:xfrm>
          <a:prstGeom prst="curvedUp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0" name="Curved Up Arrow 89"/>
          <p:cNvSpPr/>
          <p:nvPr/>
        </p:nvSpPr>
        <p:spPr>
          <a:xfrm>
            <a:off x="4160469" y="2822928"/>
            <a:ext cx="949632" cy="337726"/>
          </a:xfrm>
          <a:prstGeom prst="curvedUp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2" name="Curved Right Arrow 91"/>
          <p:cNvSpPr/>
          <p:nvPr/>
        </p:nvSpPr>
        <p:spPr>
          <a:xfrm rot="5400000">
            <a:off x="4430899" y="2088753"/>
            <a:ext cx="303276" cy="931673"/>
          </a:xfrm>
          <a:prstGeom prst="curvedRightArrow">
            <a:avLst>
              <a:gd name="adj1" fmla="val 25000"/>
              <a:gd name="adj2" fmla="val 50000"/>
              <a:gd name="adj3" fmla="val 21191"/>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5" name="Curved Right Arrow 94"/>
          <p:cNvSpPr/>
          <p:nvPr/>
        </p:nvSpPr>
        <p:spPr>
          <a:xfrm rot="5400000">
            <a:off x="4998062" y="1390919"/>
            <a:ext cx="299574" cy="957071"/>
          </a:xfrm>
          <a:prstGeom prst="curvedRightArrow">
            <a:avLst>
              <a:gd name="adj1" fmla="val 25000"/>
              <a:gd name="adj2" fmla="val 50000"/>
              <a:gd name="adj3" fmla="val 21191"/>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6" name="Curved Up Arrow 95"/>
          <p:cNvSpPr/>
          <p:nvPr/>
        </p:nvSpPr>
        <p:spPr>
          <a:xfrm>
            <a:off x="4729795" y="2123925"/>
            <a:ext cx="914400" cy="313420"/>
          </a:xfrm>
          <a:prstGeom prst="curvedUp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7" name="Curved Right Arrow 96"/>
          <p:cNvSpPr/>
          <p:nvPr/>
        </p:nvSpPr>
        <p:spPr>
          <a:xfrm rot="5400000">
            <a:off x="5937533" y="1349056"/>
            <a:ext cx="283087" cy="900234"/>
          </a:xfrm>
          <a:prstGeom prst="curvedRightArrow">
            <a:avLst>
              <a:gd name="adj1" fmla="val 25000"/>
              <a:gd name="adj2" fmla="val 50000"/>
              <a:gd name="adj3" fmla="val 33466"/>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9" name="Curved Up Arrow 98"/>
          <p:cNvSpPr/>
          <p:nvPr/>
        </p:nvSpPr>
        <p:spPr>
          <a:xfrm>
            <a:off x="5632366" y="2032072"/>
            <a:ext cx="997034" cy="341420"/>
          </a:xfrm>
          <a:prstGeom prst="curvedUpArrow">
            <a:avLst>
              <a:gd name="adj1" fmla="val 25000"/>
              <a:gd name="adj2" fmla="val 50000"/>
              <a:gd name="adj3" fmla="val 32447"/>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0" name="Curved Up Arrow 99"/>
          <p:cNvSpPr/>
          <p:nvPr/>
        </p:nvSpPr>
        <p:spPr>
          <a:xfrm>
            <a:off x="5194871" y="2854642"/>
            <a:ext cx="914731" cy="227487"/>
          </a:xfrm>
          <a:prstGeom prst="curvedUp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3" name="Curved Right Arrow 102"/>
          <p:cNvSpPr/>
          <p:nvPr/>
        </p:nvSpPr>
        <p:spPr>
          <a:xfrm rot="5400000">
            <a:off x="5489563" y="2128411"/>
            <a:ext cx="283087" cy="900234"/>
          </a:xfrm>
          <a:prstGeom prst="curvedRightArrow">
            <a:avLst>
              <a:gd name="adj1" fmla="val 25000"/>
              <a:gd name="adj2" fmla="val 50000"/>
              <a:gd name="adj3" fmla="val 33466"/>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7413525" y="734044"/>
            <a:ext cx="1503938" cy="369332"/>
          </a:xfrm>
          <a:prstGeom prst="rect">
            <a:avLst/>
          </a:prstGeom>
          <a:solidFill>
            <a:schemeClr val="accent1"/>
          </a:solidFill>
        </p:spPr>
        <p:txBody>
          <a:bodyPr wrap="none" rtlCol="0">
            <a:spAutoFit/>
          </a:bodyPr>
          <a:lstStyle/>
          <a:p>
            <a:r>
              <a:rPr lang="en-US"/>
              <a:t>1086-1004 BC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0" y="1"/>
          <a:ext cx="9212267" cy="6857998"/>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591542">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50661">
                <a:tc>
                  <a:txBody>
                    <a:bodyPr/>
                    <a:lstStyle/>
                    <a:p>
                      <a:r>
                        <a:rPr lang="en-US" sz="1300"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Creation to</a:t>
                      </a:r>
                      <a:r>
                        <a:rPr lang="en-US" sz="1300" baseline="0" dirty="0"/>
                        <a:t> the Flood</a:t>
                      </a:r>
                      <a:endParaRPr lang="en-US" sz="1300" dirty="0"/>
                    </a:p>
                  </a:txBody>
                  <a:tcPr marL="68580" marR="68580" marT="34290" marB="34290"/>
                </a:tc>
                <a:tc>
                  <a:txBody>
                    <a:bodyPr/>
                    <a:lstStyle/>
                    <a:p>
                      <a:r>
                        <a:rPr lang="en-US" sz="1300" dirty="0"/>
                        <a:t>Gen. 1-7</a:t>
                      </a:r>
                    </a:p>
                  </a:txBody>
                  <a:tcPr marL="68580" marR="68580" marT="34290" marB="34290"/>
                </a:tc>
                <a:tc>
                  <a:txBody>
                    <a:bodyPr/>
                    <a:lstStyle/>
                    <a:p>
                      <a:pPr algn="ctr"/>
                      <a:r>
                        <a:rPr lang="en-US" sz="1300" dirty="0"/>
                        <a:t>1656</a:t>
                      </a:r>
                    </a:p>
                  </a:txBody>
                  <a:tcPr marL="68580" marR="68580" marT="34290" marB="34290"/>
                </a:tc>
                <a:tc>
                  <a:txBody>
                    <a:bodyPr/>
                    <a:lstStyle/>
                    <a:p>
                      <a:r>
                        <a:rPr lang="en-US" sz="1300" dirty="0"/>
                        <a:t>Adam</a:t>
                      </a:r>
                    </a:p>
                  </a:txBody>
                  <a:tcPr marL="68580" marR="68580" marT="34290" marB="34290"/>
                </a:tc>
                <a:extLst>
                  <a:ext uri="{0D108BD9-81ED-4DB2-BD59-A6C34878D82A}">
                    <a16:rowId xmlns:a16="http://schemas.microsoft.com/office/drawing/2014/main" val="10001"/>
                  </a:ext>
                </a:extLst>
              </a:tr>
              <a:tr h="350661">
                <a:tc>
                  <a:txBody>
                    <a:bodyPr/>
                    <a:lstStyle/>
                    <a:p>
                      <a:r>
                        <a:rPr lang="en-US" sz="1300" dirty="0"/>
                        <a:t>Postdiluvian</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flood</a:t>
                      </a:r>
                      <a:r>
                        <a:rPr lang="en-US" sz="1300" baseline="0" dirty="0"/>
                        <a:t> to call of Abraham</a:t>
                      </a:r>
                      <a:endParaRPr lang="en-US" sz="1300" dirty="0"/>
                    </a:p>
                  </a:txBody>
                  <a:tcPr marL="68580" marR="68580" marT="34290" marB="34290"/>
                </a:tc>
                <a:tc>
                  <a:txBody>
                    <a:bodyPr/>
                    <a:lstStyle/>
                    <a:p>
                      <a:r>
                        <a:rPr lang="en-US" sz="1300" dirty="0"/>
                        <a:t>Gen. 8-!1</a:t>
                      </a:r>
                    </a:p>
                  </a:txBody>
                  <a:tcPr marL="68580" marR="68580" marT="34290" marB="34290"/>
                </a:tc>
                <a:tc>
                  <a:txBody>
                    <a:bodyPr/>
                    <a:lstStyle/>
                    <a:p>
                      <a:pPr algn="ctr"/>
                      <a:r>
                        <a:rPr lang="en-US" sz="1300" dirty="0"/>
                        <a:t>427</a:t>
                      </a:r>
                    </a:p>
                  </a:txBody>
                  <a:tcPr marL="68580" marR="68580" marT="34290" marB="34290"/>
                </a:tc>
                <a:tc>
                  <a:txBody>
                    <a:bodyPr/>
                    <a:lstStyle/>
                    <a:p>
                      <a:r>
                        <a:rPr lang="en-US" sz="1300" dirty="0"/>
                        <a:t>Noah</a:t>
                      </a:r>
                    </a:p>
                  </a:txBody>
                  <a:tcPr marL="68580" marR="68580" marT="34290" marB="34290"/>
                </a:tc>
                <a:extLst>
                  <a:ext uri="{0D108BD9-81ED-4DB2-BD59-A6C34878D82A}">
                    <a16:rowId xmlns:a16="http://schemas.microsoft.com/office/drawing/2014/main" val="10002"/>
                  </a:ext>
                </a:extLst>
              </a:tr>
              <a:tr h="480969">
                <a:tc>
                  <a:txBody>
                    <a:bodyPr/>
                    <a:lstStyle/>
                    <a:p>
                      <a:r>
                        <a:rPr lang="en-US" sz="1300" dirty="0"/>
                        <a:t>Patriarchal</a:t>
                      </a:r>
                      <a:r>
                        <a:rPr lang="en-US" sz="1300" baseline="0" dirty="0"/>
                        <a:t> </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call of</a:t>
                      </a:r>
                      <a:r>
                        <a:rPr lang="en-US" sz="1300" baseline="0" dirty="0"/>
                        <a:t> Abraham to Egyptian Bondage </a:t>
                      </a:r>
                      <a:endParaRPr lang="en-US" sz="1300" dirty="0"/>
                    </a:p>
                  </a:txBody>
                  <a:tcPr marL="68580" marR="68580" marT="34290" marB="34290"/>
                </a:tc>
                <a:tc>
                  <a:txBody>
                    <a:bodyPr/>
                    <a:lstStyle/>
                    <a:p>
                      <a:r>
                        <a:rPr lang="en-US" sz="1300" dirty="0"/>
                        <a:t>Gen. 12-45</a:t>
                      </a:r>
                    </a:p>
                  </a:txBody>
                  <a:tcPr marL="68580" marR="68580" marT="34290" marB="34290"/>
                </a:tc>
                <a:tc>
                  <a:txBody>
                    <a:bodyPr/>
                    <a:lstStyle/>
                    <a:p>
                      <a:pPr algn="ctr"/>
                      <a:r>
                        <a:rPr lang="en-US" sz="1300" dirty="0"/>
                        <a:t>215</a:t>
                      </a:r>
                    </a:p>
                  </a:txBody>
                  <a:tcPr marL="68580" marR="68580" marT="34290" marB="34290"/>
                </a:tc>
                <a:tc>
                  <a:txBody>
                    <a:bodyPr/>
                    <a:lstStyle/>
                    <a:p>
                      <a:r>
                        <a:rPr lang="en-US" sz="1300" dirty="0"/>
                        <a:t>Abraham</a:t>
                      </a:r>
                    </a:p>
                  </a:txBody>
                  <a:tcPr marL="68580" marR="68580" marT="34290" marB="34290"/>
                </a:tc>
                <a:extLst>
                  <a:ext uri="{0D108BD9-81ED-4DB2-BD59-A6C34878D82A}">
                    <a16:rowId xmlns:a16="http://schemas.microsoft.com/office/drawing/2014/main" val="10003"/>
                  </a:ext>
                </a:extLst>
              </a:tr>
              <a:tr h="350661">
                <a:tc>
                  <a:txBody>
                    <a:bodyPr/>
                    <a:lstStyle/>
                    <a:p>
                      <a:r>
                        <a:rPr lang="en-US" sz="1300"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Egyptian Bondage to the Exodus</a:t>
                      </a:r>
                      <a:endParaRPr lang="en-US" sz="1300" b="1" dirty="0"/>
                    </a:p>
                  </a:txBody>
                  <a:tcPr marL="68580" marR="68580" marT="34290" marB="34290"/>
                </a:tc>
                <a:tc>
                  <a:txBody>
                    <a:bodyPr/>
                    <a:lstStyle/>
                    <a:p>
                      <a:r>
                        <a:rPr lang="en-US" sz="1300" dirty="0"/>
                        <a:t>Gen.</a:t>
                      </a:r>
                      <a:r>
                        <a:rPr lang="en-US" sz="1300" baseline="0" dirty="0"/>
                        <a:t> 46-Ex. 11</a:t>
                      </a:r>
                      <a:endParaRPr lang="en-US" sz="1300" b="1" dirty="0"/>
                    </a:p>
                  </a:txBody>
                  <a:tcPr marL="68580" marR="68580" marT="34290" marB="34290"/>
                </a:tc>
                <a:tc>
                  <a:txBody>
                    <a:bodyPr/>
                    <a:lstStyle/>
                    <a:p>
                      <a:pPr algn="ctr"/>
                      <a:r>
                        <a:rPr lang="en-US" sz="1300" dirty="0"/>
                        <a:t>215</a:t>
                      </a:r>
                      <a:endParaRPr lang="en-US" sz="1300" b="1" dirty="0"/>
                    </a:p>
                  </a:txBody>
                  <a:tcPr marL="68580" marR="68580" marT="34290" marB="34290"/>
                </a:tc>
                <a:tc>
                  <a:txBody>
                    <a:bodyPr/>
                    <a:lstStyle/>
                    <a:p>
                      <a:r>
                        <a:rPr lang="en-US" sz="1300" dirty="0"/>
                        <a:t>Joseph</a:t>
                      </a:r>
                      <a:endParaRPr lang="en-US" sz="1300" b="1" dirty="0"/>
                    </a:p>
                  </a:txBody>
                  <a:tcPr marL="68580" marR="68580" marT="34290" marB="34290"/>
                </a:tc>
                <a:extLst>
                  <a:ext uri="{0D108BD9-81ED-4DB2-BD59-A6C34878D82A}">
                    <a16:rowId xmlns:a16="http://schemas.microsoft.com/office/drawing/2014/main" val="10004"/>
                  </a:ext>
                </a:extLst>
              </a:tr>
              <a:tr h="512508">
                <a:tc>
                  <a:txBody>
                    <a:bodyPr/>
                    <a:lstStyle/>
                    <a:p>
                      <a:r>
                        <a:rPr lang="en-US" sz="1400"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dirty="0"/>
                        <a:t>From Exodus to crossing of the Jordan</a:t>
                      </a:r>
                      <a:endParaRPr lang="en-US" sz="1400" b="1" dirty="0"/>
                    </a:p>
                  </a:txBody>
                  <a:tcPr marL="68580" marR="68580" marT="34290" marB="34290">
                    <a:solidFill>
                      <a:schemeClr val="bg2"/>
                    </a:solidFill>
                  </a:tcPr>
                </a:tc>
                <a:tc>
                  <a:txBody>
                    <a:bodyPr/>
                    <a:lstStyle/>
                    <a:p>
                      <a:r>
                        <a:rPr lang="en-US" sz="1400" dirty="0"/>
                        <a:t>Ex.</a:t>
                      </a:r>
                      <a:r>
                        <a:rPr lang="en-US" sz="1400" baseline="0" dirty="0"/>
                        <a:t> 12-Deut. 34</a:t>
                      </a:r>
                      <a:endParaRPr lang="en-US" sz="1400" b="1" dirty="0"/>
                    </a:p>
                  </a:txBody>
                  <a:tcPr marL="68580" marR="68580" marT="34290" marB="34290">
                    <a:solidFill>
                      <a:schemeClr val="bg2"/>
                    </a:solidFill>
                  </a:tcPr>
                </a:tc>
                <a:tc>
                  <a:txBody>
                    <a:bodyPr/>
                    <a:lstStyle/>
                    <a:p>
                      <a:pPr algn="ctr"/>
                      <a:r>
                        <a:rPr lang="en-US" sz="1400" dirty="0"/>
                        <a:t>40</a:t>
                      </a:r>
                      <a:endParaRPr lang="en-US" sz="1400" b="1" dirty="0"/>
                    </a:p>
                  </a:txBody>
                  <a:tcPr marL="68580" marR="68580" marT="34290" marB="34290">
                    <a:solidFill>
                      <a:schemeClr val="bg2"/>
                    </a:solidFill>
                  </a:tcPr>
                </a:tc>
                <a:tc>
                  <a:txBody>
                    <a:bodyPr/>
                    <a:lstStyle/>
                    <a:p>
                      <a:r>
                        <a:rPr lang="en-US" sz="1400" dirty="0"/>
                        <a:t>Moses</a:t>
                      </a:r>
                      <a:endParaRPr lang="en-US" sz="1400" b="1" dirty="0"/>
                    </a:p>
                  </a:txBody>
                  <a:tcPr marL="68580" marR="68580" marT="34290" marB="34290">
                    <a:solidFill>
                      <a:schemeClr val="bg2"/>
                    </a:solidFill>
                  </a:tcPr>
                </a:tc>
                <a:extLst>
                  <a:ext uri="{0D108BD9-81ED-4DB2-BD59-A6C34878D82A}">
                    <a16:rowId xmlns:a16="http://schemas.microsoft.com/office/drawing/2014/main" val="10005"/>
                  </a:ext>
                </a:extLst>
              </a:tr>
              <a:tr h="350661">
                <a:tc>
                  <a:txBody>
                    <a:bodyPr/>
                    <a:lstStyle/>
                    <a:p>
                      <a:r>
                        <a:rPr lang="en-US" sz="1300" dirty="0"/>
                        <a:t>Conquest of Canaan</a:t>
                      </a:r>
                      <a:endParaRPr lang="en-US" sz="1300"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dirty="0"/>
                        <a:t>From crossing of Jordan</a:t>
                      </a:r>
                      <a:r>
                        <a:rPr lang="en-US" sz="1300" baseline="0" dirty="0"/>
                        <a:t> to Joshua’s death</a:t>
                      </a:r>
                      <a:endParaRPr lang="en-US" sz="1300" dirty="0"/>
                    </a:p>
                  </a:txBody>
                  <a:tcPr marL="68580" marR="68580" marT="34290" marB="34290">
                    <a:solidFill>
                      <a:schemeClr val="bg2"/>
                    </a:solidFill>
                  </a:tcPr>
                </a:tc>
                <a:tc>
                  <a:txBody>
                    <a:bodyPr/>
                    <a:lstStyle/>
                    <a:p>
                      <a:r>
                        <a:rPr lang="en-US" sz="1300" dirty="0"/>
                        <a:t>Josh. 1-24</a:t>
                      </a:r>
                    </a:p>
                  </a:txBody>
                  <a:tcPr marL="68580" marR="68580" marT="34290" marB="34290">
                    <a:solidFill>
                      <a:schemeClr val="bg2"/>
                    </a:solidFill>
                  </a:tcPr>
                </a:tc>
                <a:tc>
                  <a:txBody>
                    <a:bodyPr/>
                    <a:lstStyle/>
                    <a:p>
                      <a:pPr algn="ctr"/>
                      <a:r>
                        <a:rPr lang="en-US" sz="1300" dirty="0"/>
                        <a:t>51</a:t>
                      </a:r>
                    </a:p>
                  </a:txBody>
                  <a:tcPr marL="68580" marR="68580" marT="34290" marB="34290">
                    <a:solidFill>
                      <a:schemeClr val="bg2"/>
                    </a:solidFill>
                  </a:tcPr>
                </a:tc>
                <a:tc>
                  <a:txBody>
                    <a:bodyPr/>
                    <a:lstStyle/>
                    <a:p>
                      <a:r>
                        <a:rPr lang="en-US" sz="1300" dirty="0"/>
                        <a:t>Joshua</a:t>
                      </a:r>
                    </a:p>
                  </a:txBody>
                  <a:tcPr marL="68580" marR="68580" marT="34290" marB="34290">
                    <a:solidFill>
                      <a:schemeClr val="bg2"/>
                    </a:solidFill>
                  </a:tcPr>
                </a:tc>
                <a:extLst>
                  <a:ext uri="{0D108BD9-81ED-4DB2-BD59-A6C34878D82A}">
                    <a16:rowId xmlns:a16="http://schemas.microsoft.com/office/drawing/2014/main" val="10006"/>
                  </a:ext>
                </a:extLst>
              </a:tr>
              <a:tr h="350661">
                <a:tc>
                  <a:txBody>
                    <a:bodyPr/>
                    <a:lstStyle/>
                    <a:p>
                      <a:r>
                        <a:rPr lang="en-US" sz="1300" dirty="0"/>
                        <a:t>Judges</a:t>
                      </a:r>
                      <a:endParaRPr lang="en-US" sz="1300"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dirty="0"/>
                        <a:t>From Joshua to King Saul</a:t>
                      </a:r>
                    </a:p>
                  </a:txBody>
                  <a:tcPr marL="68580" marR="68580" marT="34290" marB="34290">
                    <a:solidFill>
                      <a:srgbClr val="FFFF00"/>
                    </a:solidFill>
                  </a:tcPr>
                </a:tc>
                <a:tc>
                  <a:txBody>
                    <a:bodyPr/>
                    <a:lstStyle/>
                    <a:p>
                      <a:r>
                        <a:rPr lang="en-US" sz="1300" dirty="0"/>
                        <a:t>Ju,</a:t>
                      </a:r>
                      <a:r>
                        <a:rPr lang="en-US" sz="1300" baseline="0" dirty="0"/>
                        <a:t> Ruth, 1 Sa. 1-9</a:t>
                      </a:r>
                      <a:endParaRPr lang="en-US" sz="1300" dirty="0"/>
                    </a:p>
                  </a:txBody>
                  <a:tcPr marL="68580" marR="68580" marT="34290" marB="34290">
                    <a:solidFill>
                      <a:srgbClr val="FFFF00"/>
                    </a:solidFill>
                  </a:tcPr>
                </a:tc>
                <a:tc>
                  <a:txBody>
                    <a:bodyPr/>
                    <a:lstStyle/>
                    <a:p>
                      <a:pPr algn="ctr"/>
                      <a:r>
                        <a:rPr lang="en-US" sz="1300" dirty="0"/>
                        <a:t>305</a:t>
                      </a:r>
                    </a:p>
                  </a:txBody>
                  <a:tcPr marL="68580" marR="68580" marT="34290" marB="34290">
                    <a:solidFill>
                      <a:srgbClr val="FFFF00"/>
                    </a:solidFill>
                  </a:tcPr>
                </a:tc>
                <a:tc>
                  <a:txBody>
                    <a:bodyPr/>
                    <a:lstStyle/>
                    <a:p>
                      <a:r>
                        <a:rPr lang="en-US" sz="1300" dirty="0"/>
                        <a:t>Samuel</a:t>
                      </a:r>
                    </a:p>
                  </a:txBody>
                  <a:tcPr marL="68580" marR="68580" marT="34290" marB="34290">
                    <a:solidFill>
                      <a:srgbClr val="FFFF00"/>
                    </a:solidFill>
                  </a:tcPr>
                </a:tc>
                <a:extLst>
                  <a:ext uri="{0D108BD9-81ED-4DB2-BD59-A6C34878D82A}">
                    <a16:rowId xmlns:a16="http://schemas.microsoft.com/office/drawing/2014/main" val="10007"/>
                  </a:ext>
                </a:extLst>
              </a:tr>
              <a:tr h="480969">
                <a:tc>
                  <a:txBody>
                    <a:bodyPr/>
                    <a:lstStyle/>
                    <a:p>
                      <a:r>
                        <a:rPr lang="en-US" sz="1300" dirty="0"/>
                        <a:t>The United Kingdom</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origin of kingdom to its division</a:t>
                      </a:r>
                      <a:endParaRPr lang="en-US" sz="1300" dirty="0"/>
                    </a:p>
                  </a:txBody>
                  <a:tcPr marL="68580" marR="68580" marT="34290" marB="34290"/>
                </a:tc>
                <a:tc>
                  <a:txBody>
                    <a:bodyPr/>
                    <a:lstStyle/>
                    <a:p>
                      <a:r>
                        <a:rPr lang="en-US" sz="1300" dirty="0"/>
                        <a:t>1 Sa. 9-1 Ki. 11; 1 Chr. 10, 2 Chr. 9</a:t>
                      </a:r>
                    </a:p>
                  </a:txBody>
                  <a:tcPr marL="68580" marR="68580" marT="34290" marB="34290"/>
                </a:tc>
                <a:tc>
                  <a:txBody>
                    <a:bodyPr/>
                    <a:lstStyle/>
                    <a:p>
                      <a:pPr algn="ctr"/>
                      <a:r>
                        <a:rPr lang="en-US" sz="1300" dirty="0"/>
                        <a:t>120</a:t>
                      </a:r>
                    </a:p>
                  </a:txBody>
                  <a:tcPr marL="68580" marR="68580" marT="34290" marB="34290"/>
                </a:tc>
                <a:tc>
                  <a:txBody>
                    <a:bodyPr/>
                    <a:lstStyle/>
                    <a:p>
                      <a:r>
                        <a:rPr lang="en-US" sz="1300" dirty="0"/>
                        <a:t>David</a:t>
                      </a:r>
                    </a:p>
                  </a:txBody>
                  <a:tcPr marL="68580" marR="68580" marT="34290" marB="34290"/>
                </a:tc>
                <a:extLst>
                  <a:ext uri="{0D108BD9-81ED-4DB2-BD59-A6C34878D82A}">
                    <a16:rowId xmlns:a16="http://schemas.microsoft.com/office/drawing/2014/main" val="10008"/>
                  </a:ext>
                </a:extLst>
              </a:tr>
              <a:tr h="544730">
                <a:tc>
                  <a:txBody>
                    <a:bodyPr/>
                    <a:lstStyle/>
                    <a:p>
                      <a:r>
                        <a:rPr lang="en-US" sz="1300" dirty="0"/>
                        <a:t>The Divided Kingdom</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the division to the fall of Israel</a:t>
                      </a:r>
                      <a:endParaRPr lang="en-US" sz="1300" dirty="0"/>
                    </a:p>
                  </a:txBody>
                  <a:tcPr marL="68580" marR="68580" marT="34290" marB="34290"/>
                </a:tc>
                <a:tc>
                  <a:txBody>
                    <a:bodyPr/>
                    <a:lstStyle/>
                    <a:p>
                      <a:r>
                        <a:rPr lang="en-US" sz="1300" dirty="0"/>
                        <a:t>1 Ki. 12-2 Ki. 20; 2 Chr. 10-32</a:t>
                      </a:r>
                    </a:p>
                  </a:txBody>
                  <a:tcPr marL="68580" marR="68580" marT="34290" marB="34290"/>
                </a:tc>
                <a:tc>
                  <a:txBody>
                    <a:bodyPr/>
                    <a:lstStyle/>
                    <a:p>
                      <a:pPr algn="ctr"/>
                      <a:r>
                        <a:rPr lang="en-US" sz="1300" dirty="0"/>
                        <a:t>253</a:t>
                      </a:r>
                    </a:p>
                  </a:txBody>
                  <a:tcPr marL="68580" marR="68580" marT="34290" marB="34290"/>
                </a:tc>
                <a:tc>
                  <a:txBody>
                    <a:bodyPr/>
                    <a:lstStyle/>
                    <a:p>
                      <a:r>
                        <a:rPr lang="en-US" sz="1300" dirty="0"/>
                        <a:t>Elijah</a:t>
                      </a:r>
                    </a:p>
                  </a:txBody>
                  <a:tcPr marL="68580" marR="68580" marT="34290" marB="34290"/>
                </a:tc>
                <a:extLst>
                  <a:ext uri="{0D108BD9-81ED-4DB2-BD59-A6C34878D82A}">
                    <a16:rowId xmlns:a16="http://schemas.microsoft.com/office/drawing/2014/main" val="10009"/>
                  </a:ext>
                </a:extLst>
              </a:tr>
              <a:tr h="364096">
                <a:tc>
                  <a:txBody>
                    <a:bodyPr/>
                    <a:lstStyle/>
                    <a:p>
                      <a:r>
                        <a:rPr lang="en-US" sz="1300" dirty="0"/>
                        <a:t>Judah Alone</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fall of Israel</a:t>
                      </a:r>
                      <a:r>
                        <a:rPr lang="en-US" sz="1300" baseline="0" dirty="0"/>
                        <a:t> to the fall of Judah</a:t>
                      </a:r>
                      <a:endParaRPr lang="en-US" sz="1300" dirty="0"/>
                    </a:p>
                  </a:txBody>
                  <a:tcPr marL="68580" marR="68580" marT="34290" marB="34290"/>
                </a:tc>
                <a:tc>
                  <a:txBody>
                    <a:bodyPr/>
                    <a:lstStyle/>
                    <a:p>
                      <a:r>
                        <a:rPr lang="en-US" sz="1300" dirty="0"/>
                        <a:t>2 Ki. 21-25; 2 Chr. 10-32</a:t>
                      </a:r>
                    </a:p>
                  </a:txBody>
                  <a:tcPr marL="68580" marR="68580" marT="34290" marB="34290"/>
                </a:tc>
                <a:tc>
                  <a:txBody>
                    <a:bodyPr/>
                    <a:lstStyle/>
                    <a:p>
                      <a:pPr algn="ctr"/>
                      <a:r>
                        <a:rPr lang="en-US" sz="1300" dirty="0"/>
                        <a:t>125</a:t>
                      </a:r>
                    </a:p>
                  </a:txBody>
                  <a:tcPr marL="68580" marR="68580" marT="34290" marB="34290"/>
                </a:tc>
                <a:tc>
                  <a:txBody>
                    <a:bodyPr/>
                    <a:lstStyle/>
                    <a:p>
                      <a:r>
                        <a:rPr lang="en-US" sz="1300" dirty="0"/>
                        <a:t>Josiah</a:t>
                      </a:r>
                    </a:p>
                  </a:txBody>
                  <a:tcPr marL="68580" marR="68580" marT="34290" marB="34290"/>
                </a:tc>
                <a:extLst>
                  <a:ext uri="{0D108BD9-81ED-4DB2-BD59-A6C34878D82A}">
                    <a16:rowId xmlns:a16="http://schemas.microsoft.com/office/drawing/2014/main" val="10010"/>
                  </a:ext>
                </a:extLst>
              </a:tr>
              <a:tr h="392448">
                <a:tc>
                  <a:txBody>
                    <a:bodyPr/>
                    <a:lstStyle/>
                    <a:p>
                      <a:r>
                        <a:rPr lang="en-US" sz="1300" dirty="0"/>
                        <a:t>Babylonian Captivity</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fall of Judah to</a:t>
                      </a:r>
                      <a:r>
                        <a:rPr lang="en-US" sz="1300" baseline="0" dirty="0"/>
                        <a:t> the return</a:t>
                      </a:r>
                      <a:endParaRPr lang="en-US" sz="1300" dirty="0"/>
                    </a:p>
                  </a:txBody>
                  <a:tcPr marL="68580" marR="68580" marT="34290" marB="34290"/>
                </a:tc>
                <a:tc>
                  <a:txBody>
                    <a:bodyPr/>
                    <a:lstStyle/>
                    <a:p>
                      <a:r>
                        <a:rPr lang="en-US" sz="1300" dirty="0"/>
                        <a:t>2 Ki. 25-8- 21;</a:t>
                      </a:r>
                      <a:r>
                        <a:rPr lang="en-US" sz="1300" baseline="0" dirty="0"/>
                        <a:t> Dan. 1-6</a:t>
                      </a:r>
                      <a:endParaRPr lang="en-US" sz="1300" dirty="0"/>
                    </a:p>
                  </a:txBody>
                  <a:tcPr marL="68580" marR="68580" marT="34290" marB="34290"/>
                </a:tc>
                <a:tc>
                  <a:txBody>
                    <a:bodyPr/>
                    <a:lstStyle/>
                    <a:p>
                      <a:pPr algn="ctr"/>
                      <a:r>
                        <a:rPr lang="en-US" sz="1300" dirty="0"/>
                        <a:t>70</a:t>
                      </a:r>
                    </a:p>
                  </a:txBody>
                  <a:tcPr marL="68580" marR="68580" marT="34290" marB="34290"/>
                </a:tc>
                <a:tc>
                  <a:txBody>
                    <a:bodyPr/>
                    <a:lstStyle/>
                    <a:p>
                      <a:r>
                        <a:rPr lang="en-US" sz="1300" dirty="0"/>
                        <a:t>Daniel</a:t>
                      </a:r>
                    </a:p>
                  </a:txBody>
                  <a:tcPr marL="68580" marR="68580" marT="34290" marB="34290"/>
                </a:tc>
                <a:extLst>
                  <a:ext uri="{0D108BD9-81ED-4DB2-BD59-A6C34878D82A}">
                    <a16:rowId xmlns:a16="http://schemas.microsoft.com/office/drawing/2014/main" val="10011"/>
                  </a:ext>
                </a:extLst>
              </a:tr>
              <a:tr h="350661">
                <a:tc>
                  <a:txBody>
                    <a:bodyPr/>
                    <a:lstStyle/>
                    <a:p>
                      <a:r>
                        <a:rPr lang="en-US" sz="1300" dirty="0"/>
                        <a:t>Restoration of the Jews</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a:t>
                      </a:r>
                      <a:r>
                        <a:rPr lang="en-US" sz="1300" baseline="0" dirty="0"/>
                        <a:t> the return to end of OT history</a:t>
                      </a:r>
                      <a:endParaRPr lang="en-US" sz="1300" dirty="0"/>
                    </a:p>
                  </a:txBody>
                  <a:tcPr marL="68580" marR="68580" marT="34290" marB="34290"/>
                </a:tc>
                <a:tc>
                  <a:txBody>
                    <a:bodyPr/>
                    <a:lstStyle/>
                    <a:p>
                      <a:r>
                        <a:rPr lang="en-US" sz="1300" dirty="0"/>
                        <a:t>Ezra, Nehemiah</a:t>
                      </a:r>
                    </a:p>
                  </a:txBody>
                  <a:tcPr marL="68580" marR="68580" marT="34290" marB="34290"/>
                </a:tc>
                <a:tc>
                  <a:txBody>
                    <a:bodyPr/>
                    <a:lstStyle/>
                    <a:p>
                      <a:pPr algn="ctr"/>
                      <a:r>
                        <a:rPr lang="en-US" sz="1300" dirty="0"/>
                        <a:t>92</a:t>
                      </a:r>
                    </a:p>
                  </a:txBody>
                  <a:tcPr marL="68580" marR="68580" marT="34290" marB="34290"/>
                </a:tc>
                <a:tc>
                  <a:txBody>
                    <a:bodyPr/>
                    <a:lstStyle/>
                    <a:p>
                      <a:r>
                        <a:rPr lang="en-US" sz="1300" dirty="0"/>
                        <a:t>Ezra</a:t>
                      </a:r>
                    </a:p>
                  </a:txBody>
                  <a:tcPr marL="68580" marR="68580" marT="34290" marB="34290"/>
                </a:tc>
                <a:extLst>
                  <a:ext uri="{0D108BD9-81ED-4DB2-BD59-A6C34878D82A}">
                    <a16:rowId xmlns:a16="http://schemas.microsoft.com/office/drawing/2014/main" val="10012"/>
                  </a:ext>
                </a:extLst>
              </a:tr>
              <a:tr h="555140">
                <a:tc>
                  <a:txBody>
                    <a:bodyPr/>
                    <a:lstStyle/>
                    <a:p>
                      <a:r>
                        <a:rPr lang="en-US" sz="1300" dirty="0"/>
                        <a:t>Between the Testaments</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From end</a:t>
                      </a:r>
                      <a:r>
                        <a:rPr lang="en-US" sz="1300" baseline="0" dirty="0"/>
                        <a:t> of OT to the beginning of the NT</a:t>
                      </a:r>
                      <a:endParaRPr lang="en-US" sz="1300" dirty="0"/>
                    </a:p>
                    <a:p>
                      <a:endParaRPr lang="en-US" sz="600" dirty="0"/>
                    </a:p>
                  </a:txBody>
                  <a:tcPr marL="68580" marR="68580" marT="34290" marB="34290"/>
                </a:tc>
                <a:tc>
                  <a:txBody>
                    <a:bodyPr/>
                    <a:lstStyle/>
                    <a:p>
                      <a:r>
                        <a:rPr lang="en-US" sz="1300" dirty="0"/>
                        <a:t>None</a:t>
                      </a:r>
                    </a:p>
                  </a:txBody>
                  <a:tcPr marL="68580" marR="68580" marT="34290" marB="34290"/>
                </a:tc>
                <a:tc>
                  <a:txBody>
                    <a:bodyPr/>
                    <a:lstStyle/>
                    <a:p>
                      <a:pPr algn="ctr"/>
                      <a:r>
                        <a:rPr lang="en-US" sz="1300" dirty="0"/>
                        <a:t>400</a:t>
                      </a:r>
                    </a:p>
                  </a:txBody>
                  <a:tcPr marL="68580" marR="68580" marT="34290" marB="34290"/>
                </a:tc>
                <a:tc>
                  <a:txBody>
                    <a:bodyPr/>
                    <a:lstStyle/>
                    <a:p>
                      <a:r>
                        <a:rPr lang="en-US" sz="1300" dirty="0"/>
                        <a:t>Judas Maccabe</a:t>
                      </a:r>
                    </a:p>
                  </a:txBody>
                  <a:tcPr marL="68580" marR="68580" marT="34290" marB="34290"/>
                </a:tc>
                <a:extLst>
                  <a:ext uri="{0D108BD9-81ED-4DB2-BD59-A6C34878D82A}">
                    <a16:rowId xmlns:a16="http://schemas.microsoft.com/office/drawing/2014/main" val="10013"/>
                  </a:ext>
                </a:extLst>
              </a:tr>
              <a:tr h="350661">
                <a:tc>
                  <a:txBody>
                    <a:bodyPr/>
                    <a:lstStyle/>
                    <a:p>
                      <a:r>
                        <a:rPr lang="en-US" sz="1300" dirty="0"/>
                        <a:t>Life of Christ</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birth of Jesus to ascension</a:t>
                      </a:r>
                    </a:p>
                  </a:txBody>
                  <a:tcPr marL="68580" marR="68580" marT="34290" marB="34290"/>
                </a:tc>
                <a:tc>
                  <a:txBody>
                    <a:bodyPr/>
                    <a:lstStyle/>
                    <a:p>
                      <a:r>
                        <a:rPr lang="en-US" sz="1300" dirty="0"/>
                        <a:t>Mt-Jhn 21; Acts1</a:t>
                      </a:r>
                    </a:p>
                  </a:txBody>
                  <a:tcPr marL="68580" marR="68580" marT="34290" marB="34290"/>
                </a:tc>
                <a:tc>
                  <a:txBody>
                    <a:bodyPr/>
                    <a:lstStyle/>
                    <a:p>
                      <a:pPr algn="ctr"/>
                      <a:r>
                        <a:rPr lang="en-US" sz="1300" dirty="0"/>
                        <a:t>34</a:t>
                      </a:r>
                    </a:p>
                  </a:txBody>
                  <a:tcPr marL="68580" marR="68580" marT="34290" marB="34290"/>
                </a:tc>
                <a:tc>
                  <a:txBody>
                    <a:bodyPr/>
                    <a:lstStyle/>
                    <a:p>
                      <a:r>
                        <a:rPr lang="en-US" sz="1300" dirty="0"/>
                        <a:t>Jesus</a:t>
                      </a:r>
                    </a:p>
                  </a:txBody>
                  <a:tcPr marL="68580" marR="68580" marT="34290" marB="34290"/>
                </a:tc>
                <a:extLst>
                  <a:ext uri="{0D108BD9-81ED-4DB2-BD59-A6C34878D82A}">
                    <a16:rowId xmlns:a16="http://schemas.microsoft.com/office/drawing/2014/main" val="10014"/>
                  </a:ext>
                </a:extLst>
              </a:tr>
              <a:tr h="480969">
                <a:tc>
                  <a:txBody>
                    <a:bodyPr/>
                    <a:lstStyle/>
                    <a:p>
                      <a:r>
                        <a:rPr lang="en-US" sz="1300" dirty="0"/>
                        <a:t>The Church</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ascension to death of Paul (96 AD approx.)</a:t>
                      </a:r>
                    </a:p>
                  </a:txBody>
                  <a:tcPr marL="68580" marR="68580" marT="34290" marB="34290"/>
                </a:tc>
                <a:tc>
                  <a:txBody>
                    <a:bodyPr/>
                    <a:lstStyle/>
                    <a:p>
                      <a:r>
                        <a:rPr lang="en-US" sz="1300" dirty="0"/>
                        <a:t>Acts 2-Revelation</a:t>
                      </a:r>
                    </a:p>
                  </a:txBody>
                  <a:tcPr marL="68580" marR="68580" marT="34290" marB="34290"/>
                </a:tc>
                <a:tc>
                  <a:txBody>
                    <a:bodyPr/>
                    <a:lstStyle/>
                    <a:p>
                      <a:pPr algn="ctr"/>
                      <a:r>
                        <a:rPr lang="en-US" sz="1300" dirty="0"/>
                        <a:t>70</a:t>
                      </a:r>
                    </a:p>
                  </a:txBody>
                  <a:tcPr marL="68580" marR="68580" marT="34290" marB="34290"/>
                </a:tc>
                <a:tc>
                  <a:txBody>
                    <a:bodyPr/>
                    <a:lstStyle/>
                    <a:p>
                      <a:r>
                        <a:rPr lang="en-US" sz="1300" dirty="0"/>
                        <a:t>Paul</a:t>
                      </a:r>
                    </a:p>
                  </a:txBody>
                  <a:tcPr marL="68580" marR="68580" marT="34290" marB="3429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730863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1A8F781A-748B-D940-8F65-1838E5DAEE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4"/>
            <a:ext cx="9144000" cy="6859224"/>
          </a:xfrm>
          <a:prstGeom prst="rect">
            <a:avLst/>
          </a:prstGeom>
        </p:spPr>
      </p:pic>
    </p:spTree>
    <p:extLst>
      <p:ext uri="{BB962C8B-B14F-4D97-AF65-F5344CB8AC3E}">
        <p14:creationId xmlns:p14="http://schemas.microsoft.com/office/powerpoint/2010/main" val="1950926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F295-5BD2-FC4C-BFA6-1164A390DA78}"/>
              </a:ext>
            </a:extLst>
          </p:cNvPr>
          <p:cNvSpPr>
            <a:spLocks noGrp="1"/>
          </p:cNvSpPr>
          <p:nvPr>
            <p:ph type="title"/>
          </p:nvPr>
        </p:nvSpPr>
        <p:spPr/>
        <p:txBody>
          <a:bodyPr>
            <a:normAutofit/>
          </a:bodyPr>
          <a:lstStyle/>
          <a:p>
            <a:r>
              <a:rPr lang="en-US" sz="3200" dirty="0"/>
              <a:t>Introduction</a:t>
            </a:r>
          </a:p>
        </p:txBody>
      </p:sp>
      <p:sp>
        <p:nvSpPr>
          <p:cNvPr id="3" name="Content Placeholder 2">
            <a:extLst>
              <a:ext uri="{FF2B5EF4-FFF2-40B4-BE49-F238E27FC236}">
                <a16:creationId xmlns:a16="http://schemas.microsoft.com/office/drawing/2014/main" id="{54919947-49CF-D944-A790-256034328E45}"/>
              </a:ext>
            </a:extLst>
          </p:cNvPr>
          <p:cNvSpPr>
            <a:spLocks noGrp="1"/>
          </p:cNvSpPr>
          <p:nvPr>
            <p:ph idx="1"/>
          </p:nvPr>
        </p:nvSpPr>
        <p:spPr>
          <a:xfrm>
            <a:off x="190500" y="1752600"/>
            <a:ext cx="8763000" cy="4648201"/>
          </a:xfrm>
        </p:spPr>
        <p:txBody>
          <a:bodyPr>
            <a:normAutofit fontScale="92500" lnSpcReduction="10000"/>
          </a:bodyPr>
          <a:lstStyle/>
          <a:p>
            <a:pPr marL="118872" indent="0">
              <a:buNone/>
            </a:pPr>
            <a:r>
              <a:rPr lang="en-US" sz="2400" dirty="0"/>
              <a:t>”Politically and militarily, there is a need for a complete conquest of the promised land.  Spiritually, there is still a great lesson for a new generation of Israelites to learn---namely, that with obedience comes prosperity, with disobedience, adversity.  It is a lesson the older Israelites had learned  through the wilderness wanderings and the initial conquest of Canaan, but the passing of the older generation leaves a vacuum of any real dedication to God or his laws.  From this point forward, Israel heads into both spiritual and political decline…A strong spirit of compromise leads to intermarriage, idolatry, and immorality.  The combination of national sin and unconquered inhabitants results in dominance and oppression by various pagan peoples, just as God predicted. During this time the Israelites go through repeated cycles of sin an oppression, but </a:t>
            </a:r>
            <a:r>
              <a:rPr lang="en-US" sz="2400" dirty="0" err="1"/>
              <a:t>fortunatel</a:t>
            </a:r>
            <a:r>
              <a:rPr lang="en-US" sz="2400" dirty="0"/>
              <a:t>, of repentance also.  And for each time the people came to their senses God raises up a leader (judges) to deliver them.”  </a:t>
            </a:r>
            <a:r>
              <a:rPr lang="en-US" sz="2000" dirty="0"/>
              <a:t>--- </a:t>
            </a:r>
            <a:r>
              <a:rPr lang="en-US" sz="1600" dirty="0"/>
              <a:t>F. </a:t>
            </a:r>
            <a:r>
              <a:rPr lang="en-US" sz="1600" dirty="0" err="1"/>
              <a:t>LeGard</a:t>
            </a:r>
            <a:r>
              <a:rPr lang="en-US" sz="1600" dirty="0"/>
              <a:t> Smith, The Narrated Bible, page 346-347.  </a:t>
            </a:r>
            <a:endParaRPr lang="en-US" sz="2000" dirty="0"/>
          </a:p>
        </p:txBody>
      </p:sp>
    </p:spTree>
    <p:extLst>
      <p:ext uri="{BB962C8B-B14F-4D97-AF65-F5344CB8AC3E}">
        <p14:creationId xmlns:p14="http://schemas.microsoft.com/office/powerpoint/2010/main" val="780614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Recycled Misery</a:t>
            </a:r>
            <a:r>
              <a:rPr lang="is-IS" dirty="0"/>
              <a:t>…</a:t>
            </a:r>
            <a:endParaRPr lang="en-US" dirty="0"/>
          </a:p>
        </p:txBody>
      </p:sp>
      <p:sp>
        <p:nvSpPr>
          <p:cNvPr id="4" name="Text Placeholder 3"/>
          <p:cNvSpPr>
            <a:spLocks noGrp="1"/>
          </p:cNvSpPr>
          <p:nvPr>
            <p:ph type="body" idx="1"/>
          </p:nvPr>
        </p:nvSpPr>
        <p:spPr>
          <a:xfrm>
            <a:off x="228600" y="1698987"/>
            <a:ext cx="4191000" cy="715355"/>
          </a:xfrm>
          <a:solidFill>
            <a:schemeClr val="bg1"/>
          </a:solidFill>
          <a:ln w="76200">
            <a:solidFill>
              <a:schemeClr val="tx1"/>
            </a:solidFill>
          </a:ln>
        </p:spPr>
        <p:txBody>
          <a:bodyPr>
            <a:normAutofit/>
          </a:bodyPr>
          <a:lstStyle/>
          <a:p>
            <a:r>
              <a:rPr lang="en-US" sz="2400" dirty="0">
                <a:latin typeface="Abadi MT Condensed Extra Bold" charset="0"/>
                <a:ea typeface="Abadi MT Condensed Extra Bold" charset="0"/>
                <a:cs typeface="Abadi MT Condensed Extra Bold" charset="0"/>
              </a:rPr>
              <a:t>Final words of Joshua</a:t>
            </a:r>
          </a:p>
        </p:txBody>
      </p:sp>
      <p:sp>
        <p:nvSpPr>
          <p:cNvPr id="3" name="Content Placeholder 2"/>
          <p:cNvSpPr>
            <a:spLocks noGrp="1"/>
          </p:cNvSpPr>
          <p:nvPr>
            <p:ph sz="half" idx="2"/>
          </p:nvPr>
        </p:nvSpPr>
        <p:spPr>
          <a:xfrm>
            <a:off x="228600" y="2414342"/>
            <a:ext cx="4268788" cy="3986458"/>
          </a:xfrm>
        </p:spPr>
        <p:txBody>
          <a:bodyPr>
            <a:normAutofit/>
          </a:bodyPr>
          <a:lstStyle/>
          <a:p>
            <a:pPr marL="118872" indent="0">
              <a:buNone/>
            </a:pPr>
            <a:r>
              <a:rPr lang="en-US" sz="2400" dirty="0"/>
              <a:t>“Israel served the Lord all the days of Joshua, and all the days of the elders who outlived Joshua and had known all the work that the Lord did for Israel” (Josh. 24:31)</a:t>
            </a:r>
          </a:p>
          <a:p>
            <a:endParaRPr lang="en-US" sz="2400" dirty="0"/>
          </a:p>
        </p:txBody>
      </p:sp>
      <p:sp>
        <p:nvSpPr>
          <p:cNvPr id="5" name="Text Placeholder 4"/>
          <p:cNvSpPr>
            <a:spLocks noGrp="1"/>
          </p:cNvSpPr>
          <p:nvPr>
            <p:ph type="body" sz="quarter" idx="3"/>
          </p:nvPr>
        </p:nvSpPr>
        <p:spPr>
          <a:xfrm>
            <a:off x="4645025" y="1698987"/>
            <a:ext cx="4346575" cy="715355"/>
          </a:xfrm>
          <a:solidFill>
            <a:schemeClr val="tx1"/>
          </a:solidFill>
          <a:ln w="76200">
            <a:solidFill>
              <a:schemeClr val="bg1">
                <a:lumMod val="75000"/>
              </a:schemeClr>
            </a:solidFill>
          </a:ln>
        </p:spPr>
        <p:txBody>
          <a:bodyPr>
            <a:normAutofit/>
          </a:bodyPr>
          <a:lstStyle/>
          <a:p>
            <a:r>
              <a:rPr lang="en-US" sz="2400" dirty="0">
                <a:solidFill>
                  <a:schemeClr val="bg1"/>
                </a:solidFill>
                <a:latin typeface="Abadi MT Condensed Extra Bold" charset="0"/>
                <a:ea typeface="Abadi MT Condensed Extra Bold" charset="0"/>
                <a:cs typeface="Abadi MT Condensed Extra Bold" charset="0"/>
              </a:rPr>
              <a:t>Beginning Words </a:t>
            </a:r>
            <a:r>
              <a:rPr lang="en-US" sz="2400">
                <a:solidFill>
                  <a:schemeClr val="bg1"/>
                </a:solidFill>
                <a:latin typeface="Abadi MT Condensed Extra Bold" charset="0"/>
                <a:ea typeface="Abadi MT Condensed Extra Bold" charset="0"/>
                <a:cs typeface="Abadi MT Condensed Extra Bold" charset="0"/>
              </a:rPr>
              <a:t>of Judges</a:t>
            </a:r>
            <a:endParaRPr lang="en-US" sz="2400" dirty="0">
              <a:solidFill>
                <a:schemeClr val="bg1"/>
              </a:solidFill>
              <a:latin typeface="Abadi MT Condensed Extra Bold" charset="0"/>
              <a:ea typeface="Abadi MT Condensed Extra Bold" charset="0"/>
              <a:cs typeface="Abadi MT Condensed Extra Bold" charset="0"/>
            </a:endParaRPr>
          </a:p>
        </p:txBody>
      </p:sp>
      <p:sp>
        <p:nvSpPr>
          <p:cNvPr id="6" name="Content Placeholder 5"/>
          <p:cNvSpPr>
            <a:spLocks noGrp="1"/>
          </p:cNvSpPr>
          <p:nvPr>
            <p:ph sz="quarter" idx="4"/>
          </p:nvPr>
        </p:nvSpPr>
        <p:spPr>
          <a:xfrm>
            <a:off x="4645025" y="2449512"/>
            <a:ext cx="4194175" cy="3951288"/>
          </a:xfrm>
          <a:solidFill>
            <a:schemeClr val="bg1">
              <a:lumMod val="95000"/>
            </a:schemeClr>
          </a:solidFill>
        </p:spPr>
        <p:txBody>
          <a:bodyPr>
            <a:normAutofit/>
          </a:bodyPr>
          <a:lstStyle/>
          <a:p>
            <a:pPr marL="118872" indent="0">
              <a:buNone/>
            </a:pPr>
            <a:r>
              <a:rPr lang="en-US" dirty="0"/>
              <a:t>“And all that generation also were gathered to their fathers. And there arose another generation after them who did not know the Lord or the work that he had done for Israel.</a:t>
            </a:r>
            <a:r>
              <a:rPr lang="en-US" b="1" dirty="0"/>
              <a:t> </a:t>
            </a:r>
            <a:r>
              <a:rPr lang="en-US" b="1" baseline="30000" dirty="0"/>
              <a:t>11 </a:t>
            </a:r>
            <a:r>
              <a:rPr lang="en-US" dirty="0"/>
              <a:t>And the people of Israel did what was evil in the sight of the Lord and served the </a:t>
            </a:r>
            <a:r>
              <a:rPr lang="en-US" dirty="0" err="1"/>
              <a:t>Baals</a:t>
            </a:r>
            <a:r>
              <a:rPr lang="en-US" dirty="0"/>
              <a:t>” (</a:t>
            </a:r>
            <a:r>
              <a:rPr lang="en-US" dirty="0" err="1"/>
              <a:t>Ju</a:t>
            </a:r>
            <a:r>
              <a:rPr lang="en-US" dirty="0"/>
              <a:t>. 2:10-11)</a:t>
            </a:r>
          </a:p>
          <a:p>
            <a:pPr marL="118872" indent="0">
              <a:buNone/>
            </a:pPr>
            <a:endParaRPr lang="en-US" dirty="0"/>
          </a:p>
        </p:txBody>
      </p:sp>
    </p:spTree>
    <p:extLst>
      <p:ext uri="{BB962C8B-B14F-4D97-AF65-F5344CB8AC3E}">
        <p14:creationId xmlns:p14="http://schemas.microsoft.com/office/powerpoint/2010/main" val="24869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bg/>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3" grpId="0" build="p"/>
      <p:bldP spid="5" grpId="0" build="p" animBg="1"/>
      <p:bldP spid="6"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Recycled Misery</a:t>
            </a:r>
            <a:r>
              <a:rPr lang="is-IS" sz="3600" dirty="0"/>
              <a:t>…</a:t>
            </a:r>
            <a:r>
              <a:rPr lang="en-US" sz="3600" dirty="0"/>
              <a:t>What Happened?</a:t>
            </a:r>
          </a:p>
        </p:txBody>
      </p:sp>
      <p:sp>
        <p:nvSpPr>
          <p:cNvPr id="8" name="TextBox 7"/>
          <p:cNvSpPr txBox="1"/>
          <p:nvPr/>
        </p:nvSpPr>
        <p:spPr>
          <a:xfrm>
            <a:off x="641859" y="1981200"/>
            <a:ext cx="3134191" cy="369332"/>
          </a:xfrm>
          <a:prstGeom prst="rect">
            <a:avLst/>
          </a:prstGeom>
          <a:noFill/>
        </p:spPr>
        <p:txBody>
          <a:bodyPr wrap="none" rtlCol="0">
            <a:spAutoFit/>
          </a:bodyPr>
          <a:lstStyle/>
          <a:p>
            <a:r>
              <a:rPr lang="en-US" dirty="0"/>
              <a:t>From bondage to spiritual faith</a:t>
            </a:r>
          </a:p>
        </p:txBody>
      </p:sp>
      <p:sp>
        <p:nvSpPr>
          <p:cNvPr id="10" name="TextBox 9"/>
          <p:cNvSpPr txBox="1"/>
          <p:nvPr/>
        </p:nvSpPr>
        <p:spPr>
          <a:xfrm rot="10800000" flipV="1">
            <a:off x="1143000" y="3855660"/>
            <a:ext cx="2905591" cy="369332"/>
          </a:xfrm>
          <a:prstGeom prst="rect">
            <a:avLst/>
          </a:prstGeom>
          <a:noFill/>
        </p:spPr>
        <p:txBody>
          <a:bodyPr wrap="square" rtlCol="0">
            <a:spAutoFit/>
          </a:bodyPr>
          <a:lstStyle/>
          <a:p>
            <a:endParaRPr lang="en-US"/>
          </a:p>
        </p:txBody>
      </p:sp>
      <p:sp>
        <p:nvSpPr>
          <p:cNvPr id="11" name="TextBox 10"/>
          <p:cNvSpPr txBox="1"/>
          <p:nvPr/>
        </p:nvSpPr>
        <p:spPr>
          <a:xfrm>
            <a:off x="860891" y="2350532"/>
            <a:ext cx="3698409" cy="369332"/>
          </a:xfrm>
          <a:prstGeom prst="rect">
            <a:avLst/>
          </a:prstGeom>
          <a:noFill/>
        </p:spPr>
        <p:txBody>
          <a:bodyPr wrap="square" rtlCol="0">
            <a:spAutoFit/>
          </a:bodyPr>
          <a:lstStyle/>
          <a:p>
            <a:r>
              <a:rPr lang="en-US" dirty="0"/>
              <a:t>From spiritual faith to great courage</a:t>
            </a:r>
          </a:p>
        </p:txBody>
      </p:sp>
      <p:sp>
        <p:nvSpPr>
          <p:cNvPr id="12" name="TextBox 11"/>
          <p:cNvSpPr txBox="1"/>
          <p:nvPr/>
        </p:nvSpPr>
        <p:spPr>
          <a:xfrm>
            <a:off x="1035982" y="2719864"/>
            <a:ext cx="3698409" cy="369332"/>
          </a:xfrm>
          <a:prstGeom prst="rect">
            <a:avLst/>
          </a:prstGeom>
          <a:noFill/>
        </p:spPr>
        <p:txBody>
          <a:bodyPr wrap="square" rtlCol="0">
            <a:spAutoFit/>
          </a:bodyPr>
          <a:lstStyle/>
          <a:p>
            <a:r>
              <a:rPr lang="en-US" dirty="0"/>
              <a:t>From great courage to liberty</a:t>
            </a:r>
          </a:p>
        </p:txBody>
      </p:sp>
      <p:sp>
        <p:nvSpPr>
          <p:cNvPr id="13" name="TextBox 12"/>
          <p:cNvSpPr txBox="1"/>
          <p:nvPr/>
        </p:nvSpPr>
        <p:spPr>
          <a:xfrm>
            <a:off x="1211073" y="3089196"/>
            <a:ext cx="3698409" cy="369332"/>
          </a:xfrm>
          <a:prstGeom prst="rect">
            <a:avLst/>
          </a:prstGeom>
          <a:noFill/>
        </p:spPr>
        <p:txBody>
          <a:bodyPr wrap="square" rtlCol="0">
            <a:spAutoFit/>
          </a:bodyPr>
          <a:lstStyle/>
          <a:p>
            <a:r>
              <a:rPr lang="en-US" dirty="0"/>
              <a:t>From liberty to abundance</a:t>
            </a:r>
          </a:p>
        </p:txBody>
      </p:sp>
      <p:sp>
        <p:nvSpPr>
          <p:cNvPr id="14" name="TextBox 13"/>
          <p:cNvSpPr txBox="1"/>
          <p:nvPr/>
        </p:nvSpPr>
        <p:spPr>
          <a:xfrm>
            <a:off x="1371600" y="3450976"/>
            <a:ext cx="3698409" cy="369332"/>
          </a:xfrm>
          <a:prstGeom prst="rect">
            <a:avLst/>
          </a:prstGeom>
          <a:noFill/>
        </p:spPr>
        <p:txBody>
          <a:bodyPr wrap="square" rtlCol="0">
            <a:spAutoFit/>
          </a:bodyPr>
          <a:lstStyle/>
          <a:p>
            <a:r>
              <a:rPr lang="en-US" dirty="0"/>
              <a:t>From abundance  to leisure</a:t>
            </a:r>
          </a:p>
        </p:txBody>
      </p:sp>
      <p:sp>
        <p:nvSpPr>
          <p:cNvPr id="15" name="TextBox 14"/>
          <p:cNvSpPr txBox="1"/>
          <p:nvPr/>
        </p:nvSpPr>
        <p:spPr>
          <a:xfrm>
            <a:off x="1600200" y="3820308"/>
            <a:ext cx="3698409" cy="369332"/>
          </a:xfrm>
          <a:prstGeom prst="rect">
            <a:avLst/>
          </a:prstGeom>
          <a:noFill/>
        </p:spPr>
        <p:txBody>
          <a:bodyPr wrap="square" rtlCol="0">
            <a:spAutoFit/>
          </a:bodyPr>
          <a:lstStyle/>
          <a:p>
            <a:r>
              <a:rPr lang="en-US" dirty="0"/>
              <a:t>From leisure to selfishness</a:t>
            </a:r>
          </a:p>
        </p:txBody>
      </p:sp>
      <p:sp>
        <p:nvSpPr>
          <p:cNvPr id="18" name="TextBox 17"/>
          <p:cNvSpPr txBox="1"/>
          <p:nvPr/>
        </p:nvSpPr>
        <p:spPr>
          <a:xfrm>
            <a:off x="1797982" y="4182088"/>
            <a:ext cx="3698409" cy="369332"/>
          </a:xfrm>
          <a:prstGeom prst="rect">
            <a:avLst/>
          </a:prstGeom>
          <a:noFill/>
        </p:spPr>
        <p:txBody>
          <a:bodyPr wrap="square" rtlCol="0">
            <a:spAutoFit/>
          </a:bodyPr>
          <a:lstStyle/>
          <a:p>
            <a:r>
              <a:rPr lang="en-US" dirty="0"/>
              <a:t>From selfishness to complacency</a:t>
            </a:r>
          </a:p>
        </p:txBody>
      </p:sp>
      <p:sp>
        <p:nvSpPr>
          <p:cNvPr id="19" name="TextBox 18"/>
          <p:cNvSpPr txBox="1"/>
          <p:nvPr/>
        </p:nvSpPr>
        <p:spPr>
          <a:xfrm>
            <a:off x="1995764" y="4539416"/>
            <a:ext cx="3698409" cy="369332"/>
          </a:xfrm>
          <a:prstGeom prst="rect">
            <a:avLst/>
          </a:prstGeom>
          <a:noFill/>
        </p:spPr>
        <p:txBody>
          <a:bodyPr wrap="square" rtlCol="0">
            <a:spAutoFit/>
          </a:bodyPr>
          <a:lstStyle/>
          <a:p>
            <a:r>
              <a:rPr lang="en-US" dirty="0"/>
              <a:t>From complacency to apathy</a:t>
            </a:r>
          </a:p>
        </p:txBody>
      </p:sp>
      <p:sp>
        <p:nvSpPr>
          <p:cNvPr id="20" name="TextBox 19"/>
          <p:cNvSpPr txBox="1"/>
          <p:nvPr/>
        </p:nvSpPr>
        <p:spPr>
          <a:xfrm>
            <a:off x="2252895" y="4857968"/>
            <a:ext cx="3698409" cy="369332"/>
          </a:xfrm>
          <a:prstGeom prst="rect">
            <a:avLst/>
          </a:prstGeom>
          <a:noFill/>
        </p:spPr>
        <p:txBody>
          <a:bodyPr wrap="square" rtlCol="0">
            <a:spAutoFit/>
          </a:bodyPr>
          <a:lstStyle/>
          <a:p>
            <a:r>
              <a:rPr lang="en-US" dirty="0"/>
              <a:t>From apathy to dependency</a:t>
            </a:r>
          </a:p>
        </p:txBody>
      </p:sp>
      <p:sp>
        <p:nvSpPr>
          <p:cNvPr id="21" name="TextBox 20"/>
          <p:cNvSpPr txBox="1"/>
          <p:nvPr/>
        </p:nvSpPr>
        <p:spPr>
          <a:xfrm>
            <a:off x="2454230" y="5164516"/>
            <a:ext cx="3698409" cy="369332"/>
          </a:xfrm>
          <a:prstGeom prst="rect">
            <a:avLst/>
          </a:prstGeom>
          <a:noFill/>
        </p:spPr>
        <p:txBody>
          <a:bodyPr wrap="square" rtlCol="0">
            <a:spAutoFit/>
          </a:bodyPr>
          <a:lstStyle/>
          <a:p>
            <a:r>
              <a:rPr lang="en-US" dirty="0"/>
              <a:t>From dependency to weakness</a:t>
            </a:r>
          </a:p>
        </p:txBody>
      </p:sp>
      <p:sp>
        <p:nvSpPr>
          <p:cNvPr id="22" name="TextBox 21"/>
          <p:cNvSpPr txBox="1"/>
          <p:nvPr/>
        </p:nvSpPr>
        <p:spPr>
          <a:xfrm>
            <a:off x="2655565" y="5486486"/>
            <a:ext cx="3698409" cy="369332"/>
          </a:xfrm>
          <a:prstGeom prst="rect">
            <a:avLst/>
          </a:prstGeom>
          <a:noFill/>
        </p:spPr>
        <p:txBody>
          <a:bodyPr wrap="square" rtlCol="0">
            <a:spAutoFit/>
          </a:bodyPr>
          <a:lstStyle/>
          <a:p>
            <a:r>
              <a:rPr lang="en-US" dirty="0"/>
              <a:t>From weakness back to bondage</a:t>
            </a:r>
          </a:p>
        </p:txBody>
      </p:sp>
      <p:sp>
        <p:nvSpPr>
          <p:cNvPr id="23" name="TextBox 22"/>
          <p:cNvSpPr txBox="1"/>
          <p:nvPr/>
        </p:nvSpPr>
        <p:spPr>
          <a:xfrm>
            <a:off x="5138082" y="1659230"/>
            <a:ext cx="3772452" cy="3139321"/>
          </a:xfrm>
          <a:prstGeom prst="rect">
            <a:avLst/>
          </a:prstGeom>
          <a:noFill/>
          <a:ln w="76200">
            <a:solidFill>
              <a:srgbClr val="00B0F0"/>
            </a:solidFill>
          </a:ln>
        </p:spPr>
        <p:txBody>
          <a:bodyPr wrap="square" rtlCol="0">
            <a:spAutoFit/>
          </a:bodyPr>
          <a:lstStyle/>
          <a:p>
            <a:r>
              <a:rPr lang="en-US" dirty="0"/>
              <a:t>“</a:t>
            </a:r>
            <a:r>
              <a:rPr lang="en-US" i="1" dirty="0"/>
              <a:t>The book of Judges relates the stories of a number of leaders called “Judges.” Each story follows the same pattern.  It may be called history repeating itself in four stages or steps: (1) The people of God doing evil. (2) Jehovah sending an oppressor to persecute and enslave them. (3) The people in distress praying fro deliverance. (4) God raising up a Judge or deliverer to defeat the enemy and deliver the people.” -- </a:t>
            </a:r>
            <a:r>
              <a:rPr lang="en-US" sz="1600" i="1" dirty="0"/>
              <a:t>Hester, p. 155</a:t>
            </a:r>
          </a:p>
        </p:txBody>
      </p:sp>
    </p:spTree>
    <p:extLst>
      <p:ext uri="{BB962C8B-B14F-4D97-AF65-F5344CB8AC3E}">
        <p14:creationId xmlns:p14="http://schemas.microsoft.com/office/powerpoint/2010/main" val="2049615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3" grpId="0"/>
      <p:bldP spid="14" grpId="0"/>
      <p:bldP spid="15" grpId="0"/>
      <p:bldP spid="18" grpId="0"/>
      <p:bldP spid="19" grpId="0"/>
      <p:bldP spid="20"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The function of judges</a:t>
            </a:r>
          </a:p>
        </p:txBody>
      </p:sp>
      <p:sp>
        <p:nvSpPr>
          <p:cNvPr id="8" name="Content Placeholder 7"/>
          <p:cNvSpPr>
            <a:spLocks noGrp="1"/>
          </p:cNvSpPr>
          <p:nvPr>
            <p:ph idx="1"/>
          </p:nvPr>
        </p:nvSpPr>
        <p:spPr>
          <a:xfrm>
            <a:off x="228600" y="1752600"/>
            <a:ext cx="8763000" cy="4648201"/>
          </a:xfrm>
        </p:spPr>
        <p:txBody>
          <a:bodyPr>
            <a:normAutofit/>
          </a:bodyPr>
          <a:lstStyle/>
          <a:p>
            <a:pPr marL="118872" indent="0">
              <a:buNone/>
            </a:pPr>
            <a:r>
              <a:rPr lang="en-US" sz="2400" dirty="0"/>
              <a:t>“The chief function of these Judges was to serve as military leaders to deliver the people from their oppression.  In some cases they continued as statesmen or political and judicial leaders after the crisis was past.  In some cases they served as religious leaders.  In most cases these Judges seem to have passed off the stage shortly after the crisis was over.  It should be remembered that these Judges are not represented as men of ideal character</a:t>
            </a:r>
            <a:r>
              <a:rPr lang="is-IS" sz="2400" dirty="0"/>
              <a:t>…” --- Hester, p. 155</a:t>
            </a:r>
            <a:r>
              <a:rPr lang="en-US" sz="2400" dirty="0"/>
              <a:t> .  </a:t>
            </a:r>
          </a:p>
        </p:txBody>
      </p:sp>
    </p:spTree>
    <p:extLst>
      <p:ext uri="{BB962C8B-B14F-4D97-AF65-F5344CB8AC3E}">
        <p14:creationId xmlns:p14="http://schemas.microsoft.com/office/powerpoint/2010/main" val="936862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 through compromise</a:t>
            </a:r>
          </a:p>
        </p:txBody>
      </p:sp>
      <p:sp>
        <p:nvSpPr>
          <p:cNvPr id="3" name="Text Placeholder 2"/>
          <p:cNvSpPr>
            <a:spLocks noGrp="1"/>
          </p:cNvSpPr>
          <p:nvPr>
            <p:ph type="body" idx="1"/>
          </p:nvPr>
        </p:nvSpPr>
        <p:spPr>
          <a:ln w="76200">
            <a:solidFill>
              <a:schemeClr val="tx1"/>
            </a:solidFill>
          </a:ln>
        </p:spPr>
        <p:txBody>
          <a:bodyPr/>
          <a:lstStyle/>
          <a:p>
            <a:pPr algn="ctr"/>
            <a:r>
              <a:rPr lang="en-US" dirty="0">
                <a:latin typeface="Abadi MT Condensed Extra Bold" charset="0"/>
                <a:ea typeface="Abadi MT Condensed Extra Bold" charset="0"/>
                <a:cs typeface="Abadi MT Condensed Extra Bold" charset="0"/>
              </a:rPr>
              <a:t>Joshua</a:t>
            </a:r>
          </a:p>
        </p:txBody>
      </p:sp>
      <p:sp>
        <p:nvSpPr>
          <p:cNvPr id="4" name="Content Placeholder 3"/>
          <p:cNvSpPr>
            <a:spLocks noGrp="1"/>
          </p:cNvSpPr>
          <p:nvPr>
            <p:ph sz="half" idx="2"/>
          </p:nvPr>
        </p:nvSpPr>
        <p:spPr/>
        <p:txBody>
          <a:bodyPr/>
          <a:lstStyle/>
          <a:p>
            <a:r>
              <a:rPr lang="en-US" b="1" dirty="0"/>
              <a:t>Joy and achievement</a:t>
            </a:r>
          </a:p>
          <a:p>
            <a:r>
              <a:rPr lang="en-US" b="1" dirty="0"/>
              <a:t>Strength</a:t>
            </a:r>
          </a:p>
          <a:p>
            <a:r>
              <a:rPr lang="en-US" b="1" dirty="0"/>
              <a:t>Victory</a:t>
            </a:r>
          </a:p>
          <a:p>
            <a:r>
              <a:rPr lang="en-US" b="1" dirty="0"/>
              <a:t>Unity and order</a:t>
            </a:r>
          </a:p>
          <a:p>
            <a:r>
              <a:rPr lang="en-US" b="1" dirty="0"/>
              <a:t>Freedom</a:t>
            </a:r>
          </a:p>
          <a:p>
            <a:r>
              <a:rPr lang="en-US" b="1" dirty="0"/>
              <a:t>Obedience</a:t>
            </a:r>
          </a:p>
          <a:p>
            <a:r>
              <a:rPr lang="en-US" b="1" dirty="0"/>
              <a:t>Conquering</a:t>
            </a:r>
          </a:p>
          <a:p>
            <a:r>
              <a:rPr lang="en-US" b="1" dirty="0"/>
              <a:t>Zeal</a:t>
            </a:r>
          </a:p>
          <a:p>
            <a:r>
              <a:rPr lang="en-US" b="1" dirty="0"/>
              <a:t>Consecration</a:t>
            </a:r>
          </a:p>
          <a:p>
            <a:endParaRPr lang="en-US" dirty="0"/>
          </a:p>
        </p:txBody>
      </p:sp>
      <p:sp>
        <p:nvSpPr>
          <p:cNvPr id="5" name="Text Placeholder 4"/>
          <p:cNvSpPr>
            <a:spLocks noGrp="1"/>
          </p:cNvSpPr>
          <p:nvPr>
            <p:ph type="body" sz="quarter" idx="3"/>
          </p:nvPr>
        </p:nvSpPr>
        <p:spPr>
          <a:solidFill>
            <a:schemeClr val="tx1"/>
          </a:solidFill>
          <a:ln w="76200">
            <a:solidFill>
              <a:schemeClr val="bg1">
                <a:lumMod val="85000"/>
              </a:schemeClr>
            </a:solidFill>
          </a:ln>
        </p:spPr>
        <p:txBody>
          <a:bodyPr/>
          <a:lstStyle/>
          <a:p>
            <a:pPr algn="ctr"/>
            <a:r>
              <a:rPr lang="en-US" dirty="0">
                <a:solidFill>
                  <a:schemeClr val="bg1"/>
                </a:solidFill>
                <a:latin typeface="Abadi MT Condensed Extra Bold" charset="0"/>
                <a:ea typeface="Abadi MT Condensed Extra Bold" charset="0"/>
                <a:cs typeface="Abadi MT Condensed Extra Bold" charset="0"/>
              </a:rPr>
              <a:t>judge</a:t>
            </a:r>
            <a:r>
              <a:rPr lang="en-US" dirty="0">
                <a:solidFill>
                  <a:schemeClr val="bg1"/>
                </a:solidFill>
              </a:rPr>
              <a:t>s</a:t>
            </a:r>
          </a:p>
        </p:txBody>
      </p:sp>
      <p:sp>
        <p:nvSpPr>
          <p:cNvPr id="6" name="Content Placeholder 5"/>
          <p:cNvSpPr>
            <a:spLocks noGrp="1"/>
          </p:cNvSpPr>
          <p:nvPr>
            <p:ph sz="quarter" idx="4"/>
          </p:nvPr>
        </p:nvSpPr>
        <p:spPr>
          <a:solidFill>
            <a:schemeClr val="bg1">
              <a:lumMod val="95000"/>
            </a:schemeClr>
          </a:solidFill>
        </p:spPr>
        <p:txBody>
          <a:bodyPr/>
          <a:lstStyle/>
          <a:p>
            <a:r>
              <a:rPr lang="en-US" b="1" dirty="0"/>
              <a:t>Sorrow and failure</a:t>
            </a:r>
          </a:p>
          <a:p>
            <a:r>
              <a:rPr lang="en-US" b="1" dirty="0"/>
              <a:t>Weakness</a:t>
            </a:r>
          </a:p>
          <a:p>
            <a:r>
              <a:rPr lang="en-US" b="1" dirty="0"/>
              <a:t>Defeat</a:t>
            </a:r>
          </a:p>
          <a:p>
            <a:r>
              <a:rPr lang="en-US" b="1" dirty="0"/>
              <a:t>Disunity and anarchy</a:t>
            </a:r>
          </a:p>
          <a:p>
            <a:r>
              <a:rPr lang="en-US" b="1" dirty="0"/>
              <a:t>Bondage</a:t>
            </a:r>
          </a:p>
          <a:p>
            <a:r>
              <a:rPr lang="en-US" b="1" dirty="0"/>
              <a:t>Disobedience</a:t>
            </a:r>
          </a:p>
          <a:p>
            <a:r>
              <a:rPr lang="en-US" b="1" dirty="0"/>
              <a:t>Maintaining</a:t>
            </a:r>
          </a:p>
          <a:p>
            <a:r>
              <a:rPr lang="en-US" b="1" dirty="0"/>
              <a:t>Indifference</a:t>
            </a:r>
          </a:p>
          <a:p>
            <a:r>
              <a:rPr lang="en-US" b="1" dirty="0"/>
              <a:t>Degradation</a:t>
            </a:r>
          </a:p>
          <a:p>
            <a:pPr marL="118872" indent="0">
              <a:buNone/>
            </a:pPr>
            <a:endParaRPr lang="en-US" dirty="0"/>
          </a:p>
        </p:txBody>
      </p:sp>
    </p:spTree>
    <p:extLst>
      <p:ext uri="{BB962C8B-B14F-4D97-AF65-F5344CB8AC3E}">
        <p14:creationId xmlns:p14="http://schemas.microsoft.com/office/powerpoint/2010/main" val="14034284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3544</TotalTime>
  <Words>3931</Words>
  <Application>Microsoft Macintosh PowerPoint</Application>
  <PresentationFormat>On-screen Show (4:3)</PresentationFormat>
  <Paragraphs>276</Paragraphs>
  <Slides>19</Slides>
  <Notes>14</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Abadi MT Condensed Extra Bold</vt:lpstr>
      <vt:lpstr>Arial</vt:lpstr>
      <vt:lpstr>Arial Black</vt:lpstr>
      <vt:lpstr>Arial Narrow</vt:lpstr>
      <vt:lpstr>Calibri</vt:lpstr>
      <vt:lpstr>Corbel</vt:lpstr>
      <vt:lpstr>Wingdings</vt:lpstr>
      <vt:lpstr>Wingdings 2</vt:lpstr>
      <vt:lpstr>Wingdings 3</vt:lpstr>
      <vt:lpstr>Module</vt:lpstr>
      <vt:lpstr>Symphony of the Scriptures</vt:lpstr>
      <vt:lpstr>Judges</vt:lpstr>
      <vt:lpstr>PowerPoint Presentation</vt:lpstr>
      <vt:lpstr>PowerPoint Presentation</vt:lpstr>
      <vt:lpstr>Introduction</vt:lpstr>
      <vt:lpstr>Recycled Misery…</vt:lpstr>
      <vt:lpstr>Recycled Misery…What Happened?</vt:lpstr>
      <vt:lpstr>The function of judges</vt:lpstr>
      <vt:lpstr>Failure through compromise</vt:lpstr>
      <vt:lpstr>A Look at the judges</vt:lpstr>
      <vt:lpstr>A Look at the judges</vt:lpstr>
      <vt:lpstr>A Look at the judges</vt:lpstr>
      <vt:lpstr>Who wrote the book?</vt:lpstr>
      <vt:lpstr>Where are we?</vt:lpstr>
      <vt:lpstr>Why is Judges so important?</vt:lpstr>
      <vt:lpstr>What's the point?</vt:lpstr>
      <vt:lpstr>How do I apply this?</vt:lpstr>
      <vt:lpstr>Brief Outline</vt:lpstr>
      <vt:lpstr>Period of Judges Summarized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122</cp:revision>
  <cp:lastPrinted>2021-05-30T13:01:27Z</cp:lastPrinted>
  <dcterms:created xsi:type="dcterms:W3CDTF">2010-11-07T11:38:16Z</dcterms:created>
  <dcterms:modified xsi:type="dcterms:W3CDTF">2022-12-27T22:09:55Z</dcterms:modified>
</cp:coreProperties>
</file>